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89" r:id="rId4"/>
    <p:sldId id="301" r:id="rId5"/>
    <p:sldId id="273" r:id="rId6"/>
    <p:sldId id="275" r:id="rId7"/>
    <p:sldId id="274" r:id="rId8"/>
    <p:sldId id="303" r:id="rId9"/>
    <p:sldId id="302" r:id="rId10"/>
    <p:sldId id="276" r:id="rId11"/>
    <p:sldId id="263" r:id="rId12"/>
    <p:sldId id="29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99" r:id="rId23"/>
    <p:sldId id="305" r:id="rId24"/>
    <p:sldId id="300" r:id="rId25"/>
    <p:sldId id="280" r:id="rId26"/>
    <p:sldId id="285" r:id="rId27"/>
    <p:sldId id="284" r:id="rId28"/>
    <p:sldId id="291" r:id="rId29"/>
    <p:sldId id="293" r:id="rId30"/>
    <p:sldId id="294" r:id="rId31"/>
    <p:sldId id="295" r:id="rId32"/>
    <p:sldId id="290" r:id="rId33"/>
    <p:sldId id="287" r:id="rId34"/>
    <p:sldId id="304" r:id="rId35"/>
    <p:sldId id="261" r:id="rId36"/>
    <p:sldId id="257" r:id="rId37"/>
    <p:sldId id="258" r:id="rId38"/>
    <p:sldId id="262" r:id="rId39"/>
    <p:sldId id="259" r:id="rId40"/>
    <p:sldId id="277" r:id="rId41"/>
  </p:sldIdLst>
  <p:sldSz cx="9144000" cy="6858000" type="screen4x3"/>
  <p:notesSz cx="7021513" cy="9307513"/>
  <p:custDataLst>
    <p:tags r:id="rId43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5050"/>
    <a:srgbClr val="CC9900"/>
    <a:srgbClr val="99FF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180" autoAdjust="0"/>
  </p:normalViewPr>
  <p:slideViewPr>
    <p:cSldViewPr>
      <p:cViewPr>
        <p:scale>
          <a:sx n="75" d="100"/>
          <a:sy n="75" d="100"/>
        </p:scale>
        <p:origin x="-124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656" cy="465376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7232" y="0"/>
            <a:ext cx="3042656" cy="465376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r">
              <a:defRPr sz="1200"/>
            </a:lvl1pPr>
          </a:lstStyle>
          <a:p>
            <a:fld id="{55090078-7560-454D-A93A-D6AAB36A6F58}" type="datetimeFigureOut">
              <a:rPr lang="es-ES" smtClean="0"/>
              <a:pPr/>
              <a:t>09/04/2015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3" rIns="93305" bIns="46653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152" y="4421069"/>
            <a:ext cx="5617210" cy="4188381"/>
          </a:xfrm>
          <a:prstGeom prst="rect">
            <a:avLst/>
          </a:prstGeom>
        </p:spPr>
        <p:txBody>
          <a:bodyPr vert="horz" lIns="93305" tIns="46653" rIns="93305" bIns="466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0522"/>
            <a:ext cx="3042656" cy="465376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7232" y="8840522"/>
            <a:ext cx="3042656" cy="465376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r">
              <a:defRPr sz="1200"/>
            </a:lvl1pPr>
          </a:lstStyle>
          <a:p>
            <a:fld id="{92F842EE-7C40-4097-A825-A4890302D7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74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Bibliografía: </a:t>
            </a:r>
            <a:r>
              <a:rPr lang="vi-VN" dirty="0" smtClean="0"/>
              <a:t>Abad, A. D. (1998). Fundamentos de la gerencia moderna. Santafé de Bogotá: Interconed Editores.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42EE-7C40-4097-A825-A4890302D71C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78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Bibliografía:</a:t>
            </a:r>
          </a:p>
          <a:p>
            <a:pPr>
              <a:buFont typeface="Arial" pitchFamily="34" charset="0"/>
              <a:buChar char="•"/>
            </a:pPr>
            <a:r>
              <a:rPr lang="es-ES" dirty="0" err="1" smtClean="0"/>
              <a:t>Messatfa</a:t>
            </a:r>
            <a:r>
              <a:rPr lang="es-ES" dirty="0" smtClean="0"/>
              <a:t>, H; Reyes, L; </a:t>
            </a:r>
            <a:r>
              <a:rPr lang="es-ES" dirty="0" err="1" smtClean="0"/>
              <a:t>Schroeck</a:t>
            </a:r>
            <a:r>
              <a:rPr lang="es-ES" dirty="0" smtClean="0"/>
              <a:t>, M. (2010). El poder de la analítica en el sector público: cómo conseguir la competencia analítica para acelerar los resultados. IBM </a:t>
            </a:r>
            <a:r>
              <a:rPr lang="es-ES" dirty="0" err="1" smtClean="0"/>
              <a:t>Institute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Business </a:t>
            </a:r>
            <a:r>
              <a:rPr lang="es-ES" dirty="0" err="1" smtClean="0"/>
              <a:t>Value</a:t>
            </a:r>
            <a:r>
              <a:rPr lang="es-E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Robert </a:t>
            </a:r>
            <a:r>
              <a:rPr lang="es-ES" dirty="0" err="1" smtClean="0"/>
              <a:t>Audi</a:t>
            </a:r>
            <a:r>
              <a:rPr lang="es-ES" dirty="0" smtClean="0"/>
              <a:t>, ed., «</a:t>
            </a:r>
            <a:r>
              <a:rPr lang="es-ES" dirty="0" err="1" smtClean="0"/>
              <a:t>Ockham's</a:t>
            </a:r>
            <a:r>
              <a:rPr lang="es-ES" dirty="0" smtClean="0"/>
              <a:t> </a:t>
            </a:r>
            <a:r>
              <a:rPr lang="es-ES" dirty="0" err="1" smtClean="0"/>
              <a:t>razor</a:t>
            </a:r>
            <a:r>
              <a:rPr lang="es-ES" dirty="0" smtClean="0"/>
              <a:t>» (en inglés), </a:t>
            </a:r>
            <a:r>
              <a:rPr lang="es-ES" dirty="0" err="1" smtClean="0"/>
              <a:t>The</a:t>
            </a:r>
            <a:r>
              <a:rPr lang="es-ES" dirty="0" smtClean="0"/>
              <a:t> Cambridge </a:t>
            </a:r>
            <a:r>
              <a:rPr lang="es-ES" dirty="0" err="1" smtClean="0"/>
              <a:t>Dictionary</a:t>
            </a:r>
            <a:r>
              <a:rPr lang="es-ES" dirty="0" smtClean="0"/>
              <a:t> of </a:t>
            </a:r>
            <a:r>
              <a:rPr lang="es-ES" dirty="0" err="1" smtClean="0"/>
              <a:t>Philosophy</a:t>
            </a:r>
            <a:r>
              <a:rPr lang="es-ES" dirty="0" smtClean="0"/>
              <a:t> (2nd </a:t>
            </a:r>
            <a:r>
              <a:rPr lang="es-ES" dirty="0" err="1" smtClean="0"/>
              <a:t>Edition</a:t>
            </a:r>
            <a:r>
              <a:rPr lang="es-ES" dirty="0" smtClean="0"/>
              <a:t> edición), Cambridge </a:t>
            </a:r>
            <a:r>
              <a:rPr lang="es-ES" dirty="0" err="1" smtClean="0"/>
              <a:t>University</a:t>
            </a:r>
            <a:r>
              <a:rPr lang="es-ES" dirty="0" smtClean="0"/>
              <a:t> </a:t>
            </a:r>
            <a:r>
              <a:rPr lang="es-ES" dirty="0" err="1" smtClean="0"/>
              <a:t>Press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42EE-7C40-4097-A825-A4890302D71C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35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ideo" Target="NULL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9" name="Group 85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614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49" name="Rectangle 5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50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51" name="Rectangle 7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53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54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55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5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57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58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59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60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61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62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63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64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65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201" name="Rectangle 57" descr="50%"/>
            <p:cNvSpPr>
              <a:spLocks noChangeArrowheads="1"/>
            </p:cNvSpPr>
            <p:nvPr/>
          </p:nvSpPr>
          <p:spPr bwMode="hidden">
            <a:xfrm>
              <a:off x="336" y="124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173" name="Group 29"/>
            <p:cNvGrpSpPr>
              <a:grpSpLocks/>
            </p:cNvGrpSpPr>
            <p:nvPr/>
          </p:nvGrpSpPr>
          <p:grpSpPr bwMode="auto">
            <a:xfrm>
              <a:off x="336" y="1200"/>
              <a:ext cx="5280" cy="0"/>
              <a:chOff x="144" y="1200"/>
              <a:chExt cx="5280" cy="0"/>
            </a:xfrm>
          </p:grpSpPr>
          <p:sp>
            <p:nvSpPr>
              <p:cNvPr id="6174" name="Line 30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75" name="Line 31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81" name="Line 37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82" name="Line 38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83" name="Line 39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84" name="Line 40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85" name="Line 41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86" name="Line 42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87" name="Line 43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88" name="Line 44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89" name="Line 45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91" name="Line 47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92" name="Line 48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93" name="Line 49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94" name="Line 50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95" name="Line 51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6228" name="Group 84"/>
            <p:cNvGrpSpPr>
              <a:grpSpLocks/>
            </p:cNvGrpSpPr>
            <p:nvPr/>
          </p:nvGrpSpPr>
          <p:grpSpPr bwMode="auto">
            <a:xfrm>
              <a:off x="432" y="1728"/>
              <a:ext cx="192" cy="192"/>
              <a:chOff x="432" y="1728"/>
              <a:chExt cx="192" cy="192"/>
            </a:xfrm>
          </p:grpSpPr>
          <p:sp>
            <p:nvSpPr>
              <p:cNvPr id="6169" name="Rectangle 25"/>
              <p:cNvSpPr>
                <a:spLocks noChangeArrowheads="1"/>
              </p:cNvSpPr>
              <p:nvPr userDrawn="1"/>
            </p:nvSpPr>
            <p:spPr bwMode="auto">
              <a:xfrm>
                <a:off x="432" y="1728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70" name="Rectangle 26"/>
              <p:cNvSpPr>
                <a:spLocks noChangeArrowheads="1"/>
              </p:cNvSpPr>
              <p:nvPr userDrawn="1"/>
            </p:nvSpPr>
            <p:spPr bwMode="auto">
              <a:xfrm>
                <a:off x="528" y="1824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 userDrawn="1"/>
            </p:nvSpPr>
            <p:spPr bwMode="auto">
              <a:xfrm>
                <a:off x="528" y="172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 userDrawn="1"/>
            </p:nvSpPr>
            <p:spPr bwMode="auto">
              <a:xfrm>
                <a:off x="432" y="182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6202" name="Group 58"/>
            <p:cNvGrpSpPr>
              <a:grpSpLocks/>
            </p:cNvGrpSpPr>
            <p:nvPr/>
          </p:nvGrpSpPr>
          <p:grpSpPr bwMode="auto">
            <a:xfrm>
              <a:off x="336" y="2400"/>
              <a:ext cx="5280" cy="0"/>
              <a:chOff x="144" y="1200"/>
              <a:chExt cx="5280" cy="0"/>
            </a:xfrm>
          </p:grpSpPr>
          <p:sp>
            <p:nvSpPr>
              <p:cNvPr id="6203" name="Line 59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04" name="Line 60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05" name="Line 61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06" name="Line 62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09" name="Line 65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10" name="Line 66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11" name="Line 67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13" name="Line 69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14" name="Line 70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15" name="Line 71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16" name="Line 72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17" name="Line 73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18" name="Line 74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19" name="Line 75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20" name="Line 76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21" name="Line 77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22" name="Line 78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23" name="Line 79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224" name="Line 80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225" name="Rectangle 81" descr="50%"/>
            <p:cNvSpPr>
              <a:spLocks noChangeArrowheads="1"/>
            </p:cNvSpPr>
            <p:nvPr/>
          </p:nvSpPr>
          <p:spPr bwMode="hidden">
            <a:xfrm>
              <a:off x="336" y="220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196" name="Rectangle 52"/>
          <p:cNvSpPr>
            <a:spLocks noGrp="1" noChangeArrowheads="1"/>
          </p:cNvSpPr>
          <p:nvPr>
            <p:ph type="ctrTitle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6197" name="Rectangle 5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6198" name="Rectangle 5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199" name="Rectangle 55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200" name="Rectangle 5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55B3E8-F0C4-46E1-8B7F-21850E81489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E1A5C-1E63-4847-A1AF-69B06358A3AA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87A82-EB97-48B0-A640-9813964DC405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 rotWithShape="1">
          <a:blip r:embed="rId3" cstate="print"/>
          <a:srcRect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7086-5A7A-4B65-83A4-90E1C6F6EE4B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077C-2E02-4D73-AE15-BD88A1BD99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96B6-8600-41BF-BE55-91966F2B109F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1B65-EFD0-481E-998E-659C8AB567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1"/>
          </p:nvPr>
        </p:nvPicPr>
        <p:blipFill rotWithShape="1">
          <a:blip r:embed="rId3" cstate="print"/>
          <a:srcRect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3E61-3839-4492-BEE6-1D51F48CE3EE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D881-3380-421A-800B-2B66D0B955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55F2-CBDD-4376-9268-287B5D32D57B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8A2B-0392-4D37-B9E8-3CC2C1D39B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7427-B1A7-427B-9D62-79640EF369DB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50C3-4294-4F88-9EF5-E51632D3F5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1D14-8F02-4074-94F6-92544CB2180A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CA56-5C92-40F0-9A56-9C8FCC66E2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C4DA-822F-4DEE-924B-F6139C54BFA2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0B16-0B94-4617-B22D-0E2ED47AC8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2158A-4D97-44CF-AF9D-4CD6A1FEC7C5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7920-8CBB-4C6C-8056-1792934364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6BCB7-9893-41E1-A109-539B2B9B3EB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B131-B4EF-4767-A733-DEFBC09D42B1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FCE4-5595-41D2-A24C-ED1F90870C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C710-D410-4A08-86A9-2ACD2E6EF7A1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1A0E-E747-454F-9142-8182B0060D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6CE2-616D-4E62-B2D8-87E9A909F4B8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ED90-9D1D-401F-9384-12A2EBCB3F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A2FF4-86FB-4951-8CF4-36391BB5768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D0678-A38A-4AA9-B4CC-1F06C223191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855E6-2473-439B-99EF-9BC8183A0B2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F1784-304C-4435-B59D-A4C342A03E9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E0478-16E1-4F60-9800-7747D600B69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2E5BB-6BC3-406E-A301-D65A13AC9FB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3E569-05A6-4F17-857F-1259ED277EDF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roup 60"/>
          <p:cNvGrpSpPr>
            <a:grpSpLocks/>
          </p:cNvGrpSpPr>
          <p:nvPr/>
        </p:nvGrpSpPr>
        <p:grpSpPr bwMode="auto">
          <a:xfrm>
            <a:off x="0" y="0"/>
            <a:ext cx="8686800" cy="6858000"/>
            <a:chOff x="0" y="0"/>
            <a:chExt cx="5472" cy="4320"/>
          </a:xfrm>
        </p:grpSpPr>
        <p:grpSp>
          <p:nvGrpSpPr>
            <p:cNvPr id="1081" name="Group 57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1032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33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35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37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39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1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3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5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7" name="Rectangle 23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9" name="Rectangle 25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051" name="Line 27"/>
            <p:cNvSpPr>
              <a:spLocks noChangeShapeType="1"/>
            </p:cNvSpPr>
            <p:nvPr/>
          </p:nvSpPr>
          <p:spPr bwMode="ltGray">
            <a:xfrm>
              <a:off x="144" y="240"/>
              <a:ext cx="53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052" name="Group 28"/>
            <p:cNvGrpSpPr>
              <a:grpSpLocks/>
            </p:cNvGrpSpPr>
            <p:nvPr/>
          </p:nvGrpSpPr>
          <p:grpSpPr bwMode="auto">
            <a:xfrm>
              <a:off x="144" y="624"/>
              <a:ext cx="192" cy="192"/>
              <a:chOff x="1200" y="2256"/>
              <a:chExt cx="480" cy="480"/>
            </a:xfrm>
          </p:grpSpPr>
          <p:sp>
            <p:nvSpPr>
              <p:cNvPr id="1053" name="Rectangle 29"/>
              <p:cNvSpPr>
                <a:spLocks noChangeArrowheads="1"/>
              </p:cNvSpPr>
              <p:nvPr/>
            </p:nvSpPr>
            <p:spPr bwMode="hidden">
              <a:xfrm>
                <a:off x="1200" y="2256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hidden">
              <a:xfrm>
                <a:off x="1440" y="2496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hidden">
              <a:xfrm>
                <a:off x="1440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hidden">
              <a:xfrm>
                <a:off x="1200" y="249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057" name="Group 33"/>
            <p:cNvGrpSpPr>
              <a:grpSpLocks/>
            </p:cNvGrpSpPr>
            <p:nvPr/>
          </p:nvGrpSpPr>
          <p:grpSpPr bwMode="auto">
            <a:xfrm>
              <a:off x="144" y="1200"/>
              <a:ext cx="5280" cy="0"/>
              <a:chOff x="144" y="1200"/>
              <a:chExt cx="5280" cy="0"/>
            </a:xfrm>
          </p:grpSpPr>
          <p:sp>
            <p:nvSpPr>
              <p:cNvPr id="1058" name="Line 34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61" name="Line 37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62" name="Line 38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63" name="Line 39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64" name="Line 40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65" name="Line 41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66" name="Line 42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67" name="Line 43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68" name="Line 44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69" name="Line 45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70" name="Line 46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71" name="Line 47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3A67F3-5325-4C78-8737-B2915C898DE5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0335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B471AF-72A4-496A-9C8F-0AA51821B1A6}" type="datetime1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15E2AA-14DE-4A89-9753-C7033CAE1F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3"/>
          </p:nvPr>
        </p:nvPicPr>
        <p:blipFill rotWithShape="1">
          <a:blip r:embed="rId14" cstate="print"/>
          <a:srcRect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068" y="2357430"/>
            <a:ext cx="8143932" cy="500066"/>
          </a:xfrm>
        </p:spPr>
        <p:txBody>
          <a:bodyPr/>
          <a:lstStyle/>
          <a:p>
            <a:pPr algn="ctr">
              <a:lnSpc>
                <a:spcPts val="6480"/>
              </a:lnSpc>
            </a:pPr>
            <a:r>
              <a:rPr lang="es-ES" sz="4200" b="1" dirty="0" smtClean="0">
                <a:solidFill>
                  <a:schemeClr val="tx1"/>
                </a:solidFill>
                <a:latin typeface="Candara" pitchFamily="34" charset="0"/>
              </a:rPr>
              <a:t>PLAN OPERATIVO INSTITUCIONAL</a:t>
            </a:r>
            <a:endParaRPr lang="es-ES" sz="4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4000504"/>
            <a:ext cx="7420004" cy="2500330"/>
          </a:xfrm>
        </p:spPr>
        <p:txBody>
          <a:bodyPr/>
          <a:lstStyle/>
          <a:p>
            <a:r>
              <a:rPr lang="es-ES" sz="2000" b="1" dirty="0">
                <a:latin typeface="Candara" pitchFamily="34" charset="0"/>
              </a:rPr>
              <a:t>DIRECTIVA Nº 003 - 2014 - GPP/MPH</a:t>
            </a:r>
            <a:endParaRPr lang="es-ES" sz="2000" dirty="0" smtClean="0">
              <a:latin typeface="Candara" pitchFamily="34" charset="0"/>
            </a:endParaRPr>
          </a:p>
          <a:p>
            <a:r>
              <a:rPr lang="es-ES" sz="2000" b="1" dirty="0">
                <a:latin typeface="Candara" pitchFamily="34" charset="0"/>
              </a:rPr>
              <a:t>  </a:t>
            </a:r>
            <a:r>
              <a:rPr lang="es-ES" sz="2000" b="1" dirty="0" smtClean="0">
                <a:latin typeface="Candara" pitchFamily="34" charset="0"/>
              </a:rPr>
              <a:t>”Directiva </a:t>
            </a:r>
            <a:r>
              <a:rPr lang="es-ES" sz="2000" b="1" dirty="0">
                <a:latin typeface="Candara" pitchFamily="34" charset="0"/>
              </a:rPr>
              <a:t>metodológica para la formulación, aplicación, modificación, seguimiento y </a:t>
            </a:r>
            <a:r>
              <a:rPr lang="es-ES" sz="2000" b="1" dirty="0" smtClean="0">
                <a:latin typeface="Candara" pitchFamily="34" charset="0"/>
              </a:rPr>
              <a:t>evaluación”</a:t>
            </a:r>
          </a:p>
          <a:p>
            <a:endParaRPr lang="es-ES" sz="1050" b="1" dirty="0">
              <a:latin typeface="Candara" pitchFamily="34" charset="0"/>
            </a:endParaRPr>
          </a:p>
          <a:p>
            <a:pPr algn="r"/>
            <a:endParaRPr lang="es-ES" sz="1800" dirty="0" smtClean="0">
              <a:latin typeface="Candara" pitchFamily="34" charset="0"/>
            </a:endParaRPr>
          </a:p>
          <a:p>
            <a:pPr algn="r"/>
            <a:r>
              <a:rPr lang="es-ES" sz="1800" dirty="0" smtClean="0">
                <a:latin typeface="Candara" pitchFamily="34" charset="0"/>
              </a:rPr>
              <a:t>Lic. Yuri </a:t>
            </a:r>
            <a:r>
              <a:rPr lang="es-ES" sz="1800" dirty="0" err="1" smtClean="0">
                <a:latin typeface="Candara" pitchFamily="34" charset="0"/>
              </a:rPr>
              <a:t>Bernie</a:t>
            </a:r>
            <a:r>
              <a:rPr lang="es-ES" sz="1800" dirty="0" smtClean="0">
                <a:latin typeface="Candara" pitchFamily="34" charset="0"/>
              </a:rPr>
              <a:t> Flores </a:t>
            </a:r>
            <a:r>
              <a:rPr lang="es-ES" sz="1800" dirty="0" err="1" smtClean="0">
                <a:latin typeface="Candara" pitchFamily="34" charset="0"/>
              </a:rPr>
              <a:t>Vilcapoma</a:t>
            </a:r>
            <a:endParaRPr lang="es-ES" sz="1800" dirty="0" smtClean="0">
              <a:latin typeface="Candara" pitchFamily="34" charset="0"/>
            </a:endParaRPr>
          </a:p>
          <a:p>
            <a:pPr algn="r"/>
            <a:r>
              <a:rPr lang="es-ES" sz="1800" dirty="0" smtClean="0">
                <a:latin typeface="Candara" pitchFamily="34" charset="0"/>
              </a:rPr>
              <a:t>ybfv1982@gmail.com</a:t>
            </a:r>
          </a:p>
          <a:p>
            <a:pPr algn="r"/>
            <a:r>
              <a:rPr lang="es-ES" sz="1400" dirty="0" smtClean="0">
                <a:latin typeface="Candara" pitchFamily="34" charset="0"/>
              </a:rPr>
              <a:t>Formulación y Evaluación  POI MPH - Unidad de Racionalización </a:t>
            </a:r>
          </a:p>
        </p:txBody>
      </p:sp>
      <p:pic>
        <p:nvPicPr>
          <p:cNvPr id="6" name="2 Imagen" descr="Logo MPH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3479624" cy="100013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99592" y="2852936"/>
            <a:ext cx="814393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64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2015</a:t>
            </a:r>
            <a:endParaRPr kumimoji="0" lang="es-ES" sz="4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ocial-check.com/images/caras-social-check.jpg"/>
          <p:cNvPicPr>
            <a:picLocks noChangeAspect="1" noChangeArrowheads="1"/>
          </p:cNvPicPr>
          <p:nvPr/>
        </p:nvPicPr>
        <p:blipFill>
          <a:blip r:embed="rId2" cstate="print"/>
          <a:srcRect b="-2347"/>
          <a:stretch>
            <a:fillRect/>
          </a:stretch>
        </p:blipFill>
        <p:spPr bwMode="auto">
          <a:xfrm>
            <a:off x="4802952" y="2852936"/>
            <a:ext cx="4341048" cy="37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690563" y="50005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Balanced</a:t>
            </a:r>
            <a:r>
              <a:rPr kumimoji="0" lang="es-PE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</a:t>
            </a:r>
            <a:r>
              <a:rPr kumimoji="0" lang="es-PE" sz="4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Scorecard</a:t>
            </a:r>
            <a:endParaRPr kumimoji="0" lang="es-PE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71016" y="6303055"/>
            <a:ext cx="2336447" cy="412093"/>
          </a:xfrm>
        </p:spPr>
        <p:txBody>
          <a:bodyPr/>
          <a:lstStyle/>
          <a:p>
            <a:pPr>
              <a:defRPr/>
            </a:pPr>
            <a:fld id="{805B94FE-CFDB-440F-98E9-343349CBD480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28596" y="2571773"/>
            <a:ext cx="50720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P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	El concepto de Cuadro de Mando Integral – CMI (</a:t>
            </a:r>
            <a:r>
              <a:rPr kumimoji="0" lang="es-P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Balanced</a:t>
            </a:r>
            <a:r>
              <a:rPr kumimoji="0" lang="es-P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</a:t>
            </a:r>
            <a:r>
              <a:rPr kumimoji="0" lang="es-P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Scorecard</a:t>
            </a:r>
            <a:r>
              <a:rPr kumimoji="0" lang="es-P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 – BSC) fue presentado en el número de enero/febrero de 1992 de la revista </a:t>
            </a:r>
            <a:r>
              <a:rPr kumimoji="0" lang="es-PE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Harvard Business </a:t>
            </a:r>
            <a:r>
              <a:rPr kumimoji="0" lang="es-PE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Review</a:t>
            </a:r>
            <a:r>
              <a:rPr kumimoji="0" lang="es-P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, con base en un trabajo realizado para una empresa de semiconductores, con sus autores, </a:t>
            </a:r>
            <a:r>
              <a:rPr kumimoji="0" lang="es-PE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Robert </a:t>
            </a:r>
            <a:r>
              <a:rPr kumimoji="0" lang="es-PE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Kaplan</a:t>
            </a:r>
            <a:r>
              <a:rPr kumimoji="0" lang="es-PE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 y David </a:t>
            </a:r>
            <a:r>
              <a:rPr kumimoji="0" lang="es-PE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Norton</a:t>
            </a:r>
            <a:r>
              <a:rPr kumimoji="0" lang="es-P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endParaRPr kumimoji="0" lang="es-P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P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	Es una </a:t>
            </a:r>
            <a:r>
              <a:rPr kumimoji="0" lang="es-P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herramienta</a:t>
            </a:r>
            <a:r>
              <a:rPr kumimoji="0" lang="es-P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de administración de empresas que muestra continuamente cuándo una compañía y sus empleados </a:t>
            </a:r>
            <a:r>
              <a:rPr kumimoji="0" lang="es-P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alcanzan los resultados </a:t>
            </a:r>
            <a:r>
              <a:rPr kumimoji="0" lang="es-P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definidos por el plan estratégico. También es una herramienta que ayuda a la compañía a </a:t>
            </a:r>
            <a:r>
              <a:rPr kumimoji="0" lang="es-P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expresar los objetivos e iniciativas </a:t>
            </a:r>
            <a:r>
              <a:rPr kumimoji="0" lang="es-P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necesarias para cumplir con la estrategia.</a:t>
            </a: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5796136" y="5949281"/>
            <a:ext cx="936104" cy="338554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</a:rPr>
              <a:t>&lt;59%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6804248" y="5949281"/>
            <a:ext cx="980421" cy="338554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latin typeface="Calibri" pitchFamily="34" charset="0"/>
              </a:rPr>
              <a:t>60%-89%</a:t>
            </a: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7840052" y="5993849"/>
            <a:ext cx="980420" cy="315471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450" b="1" dirty="0">
                <a:latin typeface="Calibri" pitchFamily="34" charset="0"/>
              </a:rPr>
              <a:t>90%-100%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ocial-check.com/images/caras-social-check.jpg"/>
          <p:cNvPicPr>
            <a:picLocks noChangeAspect="1" noChangeArrowheads="1"/>
          </p:cNvPicPr>
          <p:nvPr/>
        </p:nvPicPr>
        <p:blipFill>
          <a:blip r:embed="rId2" cstate="print"/>
          <a:srcRect b="-2347"/>
          <a:stretch>
            <a:fillRect/>
          </a:stretch>
        </p:blipFill>
        <p:spPr bwMode="auto">
          <a:xfrm>
            <a:off x="4802952" y="2852936"/>
            <a:ext cx="4341048" cy="37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690563" y="50005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Balanced</a:t>
            </a:r>
            <a:r>
              <a:rPr kumimoji="0" lang="es-PE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</a:t>
            </a:r>
            <a:r>
              <a:rPr kumimoji="0" lang="es-PE" sz="4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Scorecard</a:t>
            </a:r>
            <a:endParaRPr kumimoji="0" lang="es-PE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71016" y="6303055"/>
            <a:ext cx="2336447" cy="412093"/>
          </a:xfrm>
        </p:spPr>
        <p:txBody>
          <a:bodyPr/>
          <a:lstStyle/>
          <a:p>
            <a:pPr>
              <a:defRPr/>
            </a:pPr>
            <a:fld id="{805B94FE-CFDB-440F-98E9-343349CBD48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5796136" y="5949281"/>
            <a:ext cx="936104" cy="338554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Calibri" pitchFamily="34" charset="0"/>
              </a:rPr>
              <a:t>&lt;59%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6804248" y="5949281"/>
            <a:ext cx="980421" cy="338554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latin typeface="Calibri" pitchFamily="34" charset="0"/>
              </a:rPr>
              <a:t>60%-89%</a:t>
            </a: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7840052" y="5993849"/>
            <a:ext cx="980420" cy="315471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450" b="1" dirty="0">
                <a:latin typeface="Calibri" pitchFamily="34" charset="0"/>
              </a:rPr>
              <a:t>90%-100%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39552" y="2132856"/>
            <a:ext cx="49685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PE" sz="2000" b="1" dirty="0" smtClean="0">
                <a:solidFill>
                  <a:srgbClr val="FF0000"/>
                </a:solidFill>
                <a:latin typeface="Calibri" pitchFamily="34" charset="0"/>
              </a:rPr>
              <a:t>Rojo: </a:t>
            </a:r>
            <a:r>
              <a:rPr lang="es-PE" dirty="0" smtClean="0">
                <a:latin typeface="Calibri" pitchFamily="34" charset="0"/>
              </a:rPr>
              <a:t>es señal de </a:t>
            </a:r>
            <a:r>
              <a:rPr lang="es-PE" b="1" dirty="0" smtClean="0">
                <a:latin typeface="Calibri" pitchFamily="34" charset="0"/>
              </a:rPr>
              <a:t>incumplimiento</a:t>
            </a:r>
            <a:r>
              <a:rPr lang="es-PE" dirty="0" smtClean="0">
                <a:latin typeface="Calibri" pitchFamily="34" charset="0"/>
              </a:rPr>
              <a:t> o de situación marcadamente negativa: la entidad está distante de lograr los resultados esperados. </a:t>
            </a:r>
          </a:p>
          <a:p>
            <a:pPr algn="just">
              <a:buNone/>
            </a:pPr>
            <a:r>
              <a:rPr lang="es-PE" sz="2000" b="1" dirty="0" smtClean="0">
                <a:solidFill>
                  <a:srgbClr val="CC9900"/>
                </a:solidFill>
                <a:latin typeface="Calibri" pitchFamily="34" charset="0"/>
              </a:rPr>
              <a:t>Amarillo: </a:t>
            </a:r>
            <a:r>
              <a:rPr lang="es-PE" dirty="0" smtClean="0">
                <a:latin typeface="Calibri" pitchFamily="34" charset="0"/>
              </a:rPr>
              <a:t>indica un nivel de satisfacción </a:t>
            </a:r>
            <a:r>
              <a:rPr lang="es-PE" b="1" dirty="0" smtClean="0">
                <a:latin typeface="Calibri" pitchFamily="34" charset="0"/>
              </a:rPr>
              <a:t>apenas cercano al aceptable</a:t>
            </a:r>
            <a:r>
              <a:rPr lang="es-PE" dirty="0" smtClean="0">
                <a:latin typeface="Calibri" pitchFamily="34" charset="0"/>
              </a:rPr>
              <a:t>. Es el color de transición entre los otros dos. </a:t>
            </a:r>
          </a:p>
          <a:p>
            <a:pPr algn="just">
              <a:buNone/>
            </a:pPr>
            <a:r>
              <a:rPr lang="es-PE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Verde</a:t>
            </a:r>
            <a:r>
              <a:rPr lang="es-PE" sz="2000" dirty="0" smtClean="0">
                <a:latin typeface="Calibri" pitchFamily="34" charset="0"/>
              </a:rPr>
              <a:t>: </a:t>
            </a:r>
            <a:r>
              <a:rPr lang="es-PE" dirty="0" smtClean="0">
                <a:latin typeface="Calibri" pitchFamily="34" charset="0"/>
              </a:rPr>
              <a:t>denota </a:t>
            </a:r>
            <a:r>
              <a:rPr lang="es-PE" b="1" dirty="0" smtClean="0">
                <a:latin typeface="Calibri" pitchFamily="34" charset="0"/>
              </a:rPr>
              <a:t>cumplimiento satisfactorio </a:t>
            </a:r>
            <a:r>
              <a:rPr lang="es-PE" dirty="0" smtClean="0">
                <a:latin typeface="Calibri" pitchFamily="34" charset="0"/>
              </a:rPr>
              <a:t>(y más que satisfactorio) del resultado esperado. Es el rango en el que se supera el valor aceptable del indicador.</a:t>
            </a:r>
          </a:p>
          <a:p>
            <a:pPr algn="just">
              <a:buNone/>
            </a:pPr>
            <a:endParaRPr lang="es-PE" sz="20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s-PE" sz="2000" dirty="0" smtClean="0">
                <a:latin typeface="Calibri" pitchFamily="34" charset="0"/>
              </a:rPr>
              <a:t>(ILPES, 1999)</a:t>
            </a:r>
            <a:endParaRPr lang="es-PE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714348" y="71414"/>
            <a:ext cx="778674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CORRELACION CAUSAL </a:t>
            </a:r>
            <a:b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</a:b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DE PLAN ESTRATEGICO Y PLAN OPERATIVO</a:t>
            </a:r>
            <a:endParaRPr kumimoji="0" lang="es-PE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72" name="71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" name="65 Llamada de flecha a la izquierda"/>
          <p:cNvSpPr/>
          <p:nvPr/>
        </p:nvSpPr>
        <p:spPr>
          <a:xfrm>
            <a:off x="6018239" y="3797306"/>
            <a:ext cx="2482851" cy="48895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78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43" name="62 Llamada de flecha a la izquierda"/>
          <p:cNvSpPr/>
          <p:nvPr/>
        </p:nvSpPr>
        <p:spPr>
          <a:xfrm>
            <a:off x="6010301" y="3259143"/>
            <a:ext cx="2491273" cy="48895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101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44" name="59 Llamada de flecha a la izquierda"/>
          <p:cNvSpPr/>
          <p:nvPr/>
        </p:nvSpPr>
        <p:spPr>
          <a:xfrm>
            <a:off x="6010301" y="2695581"/>
            <a:ext cx="2491273" cy="48895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425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45" name="56 Llamada de flecha a la izquierda"/>
          <p:cNvSpPr/>
          <p:nvPr/>
        </p:nvSpPr>
        <p:spPr>
          <a:xfrm>
            <a:off x="6019827" y="2149481"/>
            <a:ext cx="2481166" cy="48895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437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48" name="68 Llamada de flecha a la izquierda"/>
          <p:cNvSpPr/>
          <p:nvPr/>
        </p:nvSpPr>
        <p:spPr>
          <a:xfrm>
            <a:off x="4610127" y="3289306"/>
            <a:ext cx="1385887" cy="98425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825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149" name="43 Llamada de flecha a la izquierda"/>
          <p:cNvSpPr/>
          <p:nvPr/>
        </p:nvSpPr>
        <p:spPr>
          <a:xfrm>
            <a:off x="4614889" y="2201868"/>
            <a:ext cx="1385888" cy="9826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825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150" name="22 Llamada de flecha a la izquierda"/>
          <p:cNvSpPr/>
          <p:nvPr/>
        </p:nvSpPr>
        <p:spPr>
          <a:xfrm>
            <a:off x="1571652" y="1928802"/>
            <a:ext cx="1524000" cy="2571768"/>
          </a:xfrm>
          <a:prstGeom prst="leftArrowCallout">
            <a:avLst>
              <a:gd name="adj1" fmla="val 27264"/>
              <a:gd name="adj2" fmla="val 17830"/>
              <a:gd name="adj3" fmla="val 17453"/>
              <a:gd name="adj4" fmla="val 72492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chemeClr val="tx2"/>
              </a:solidFill>
            </a:endParaRPr>
          </a:p>
        </p:txBody>
      </p:sp>
      <p:sp>
        <p:nvSpPr>
          <p:cNvPr id="151" name="1 Título"/>
          <p:cNvSpPr txBox="1">
            <a:spLocks/>
          </p:cNvSpPr>
          <p:nvPr/>
        </p:nvSpPr>
        <p:spPr>
          <a:xfrm>
            <a:off x="214282" y="642918"/>
            <a:ext cx="8534182" cy="642942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s-PE" sz="2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CORRELACION CAUSAL DE PEI Y </a:t>
            </a:r>
            <a:r>
              <a:rPr lang="es-PE" sz="2300" b="1" kern="0" dirty="0" smtClean="0">
                <a:latin typeface="Candara" pitchFamily="34" charset="0"/>
                <a:ea typeface="+mj-ea"/>
                <a:cs typeface="+mj-cs"/>
              </a:rPr>
              <a:t>POI EN BALANCED SCORECARD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PE" b="1" kern="0" dirty="0" smtClean="0">
                <a:latin typeface="Candara" pitchFamily="34" charset="0"/>
                <a:ea typeface="+mj-ea"/>
                <a:cs typeface="+mj-cs"/>
              </a:rPr>
              <a:t>(</a:t>
            </a:r>
            <a:r>
              <a:rPr lang="es-ES" b="1" dirty="0" smtClean="0">
                <a:latin typeface="Candara" pitchFamily="34" charset="0"/>
              </a:rPr>
              <a:t>DIRECTIVA Nº 003 - 2014 - GPP/MPH</a:t>
            </a:r>
            <a:r>
              <a:rPr lang="es-PE" b="1" kern="0" dirty="0" smtClean="0">
                <a:latin typeface="Candara" pitchFamily="34" charset="0"/>
                <a:ea typeface="+mj-ea"/>
                <a:cs typeface="+mj-cs"/>
              </a:rPr>
              <a:t>)</a:t>
            </a:r>
            <a:endParaRPr kumimoji="0" lang="es-PE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52" name="1 Rectángulo redondeado"/>
          <p:cNvSpPr/>
          <p:nvPr/>
        </p:nvSpPr>
        <p:spPr>
          <a:xfrm>
            <a:off x="285720" y="2000240"/>
            <a:ext cx="1214414" cy="250033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2"/>
                </a:solidFill>
                <a:latin typeface="Candara" pitchFamily="34" charset="0"/>
              </a:rPr>
              <a:t>OBJETIVO ESTRATEGICO </a:t>
            </a:r>
          </a:p>
        </p:txBody>
      </p:sp>
      <p:sp>
        <p:nvSpPr>
          <p:cNvPr id="153" name="14 Rectángulo redondeado"/>
          <p:cNvSpPr/>
          <p:nvPr/>
        </p:nvSpPr>
        <p:spPr>
          <a:xfrm>
            <a:off x="2060602" y="2928934"/>
            <a:ext cx="981075" cy="6429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ysClr val="windowText" lastClr="000000"/>
                </a:solidFill>
                <a:latin typeface="Candara" pitchFamily="34" charset="0"/>
              </a:rPr>
              <a:t>OBJETIVO ESPECIFICO </a:t>
            </a:r>
            <a:r>
              <a:rPr lang="es-PE" sz="1400" b="1" dirty="0">
                <a:solidFill>
                  <a:sysClr val="windowText" lastClr="000000"/>
                </a:solidFill>
                <a:latin typeface="Candara" pitchFamily="34" charset="0"/>
              </a:rPr>
              <a:t>1.1</a:t>
            </a:r>
            <a:endParaRPr lang="es-PE" b="1" dirty="0">
              <a:solidFill>
                <a:sysClr val="windowText" lastClr="000000"/>
              </a:solidFill>
              <a:latin typeface="Candara" pitchFamily="34" charset="0"/>
            </a:endParaRPr>
          </a:p>
        </p:txBody>
      </p:sp>
      <p:sp>
        <p:nvSpPr>
          <p:cNvPr id="155" name="28 Llamada de flecha a la izquierda"/>
          <p:cNvSpPr/>
          <p:nvPr/>
        </p:nvSpPr>
        <p:spPr>
          <a:xfrm>
            <a:off x="3167089" y="1928802"/>
            <a:ext cx="1381125" cy="2571767"/>
          </a:xfrm>
          <a:prstGeom prst="leftArrowCallout">
            <a:avLst>
              <a:gd name="adj1" fmla="val 26307"/>
              <a:gd name="adj2" fmla="val 25000"/>
              <a:gd name="adj3" fmla="val 17810"/>
              <a:gd name="adj4" fmla="val 76278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chemeClr val="tx2"/>
              </a:solidFill>
            </a:endParaRPr>
          </a:p>
        </p:txBody>
      </p:sp>
      <p:sp>
        <p:nvSpPr>
          <p:cNvPr id="156" name="30 Rectángulo redondeado"/>
          <p:cNvSpPr/>
          <p:nvPr/>
        </p:nvSpPr>
        <p:spPr>
          <a:xfrm>
            <a:off x="5000628" y="2285992"/>
            <a:ext cx="925513" cy="3619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b="1" dirty="0" smtClean="0">
                <a:solidFill>
                  <a:sysClr val="windowText" lastClr="000000"/>
                </a:solidFill>
                <a:latin typeface="Candara" pitchFamily="34" charset="0"/>
              </a:rPr>
              <a:t>ACCIÓN ESTRATEGICA </a:t>
            </a:r>
            <a:endParaRPr lang="es-PE" sz="900" b="1" dirty="0">
              <a:solidFill>
                <a:sysClr val="windowText" lastClr="000000"/>
              </a:solidFill>
              <a:latin typeface="Candara" pitchFamily="34" charset="0"/>
            </a:endParaRPr>
          </a:p>
        </p:txBody>
      </p:sp>
      <p:sp>
        <p:nvSpPr>
          <p:cNvPr id="157" name="35 Rectángulo redondeado"/>
          <p:cNvSpPr/>
          <p:nvPr/>
        </p:nvSpPr>
        <p:spPr>
          <a:xfrm>
            <a:off x="3543327" y="2544768"/>
            <a:ext cx="958850" cy="3222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b="1" dirty="0">
                <a:solidFill>
                  <a:sysClr val="windowText" lastClr="000000"/>
                </a:solidFill>
                <a:latin typeface="Candara" pitchFamily="34" charset="0"/>
              </a:rPr>
              <a:t>PRODUCTO</a:t>
            </a:r>
          </a:p>
        </p:txBody>
      </p:sp>
      <p:sp>
        <p:nvSpPr>
          <p:cNvPr id="158" name="36 Rectángulo redondeado"/>
          <p:cNvSpPr/>
          <p:nvPr/>
        </p:nvSpPr>
        <p:spPr>
          <a:xfrm>
            <a:off x="3543327" y="3621093"/>
            <a:ext cx="958850" cy="3206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b="1" dirty="0">
                <a:solidFill>
                  <a:sysClr val="windowText" lastClr="000000"/>
                </a:solidFill>
                <a:latin typeface="Candara" pitchFamily="34" charset="0"/>
              </a:rPr>
              <a:t>PRODUCTO</a:t>
            </a:r>
          </a:p>
        </p:txBody>
      </p:sp>
      <p:sp>
        <p:nvSpPr>
          <p:cNvPr id="159" name="40 Rectángulo redondeado"/>
          <p:cNvSpPr/>
          <p:nvPr/>
        </p:nvSpPr>
        <p:spPr>
          <a:xfrm>
            <a:off x="5018114" y="2714620"/>
            <a:ext cx="927100" cy="3635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b="1" dirty="0" smtClean="0">
                <a:solidFill>
                  <a:sysClr val="windowText" lastClr="000000"/>
                </a:solidFill>
                <a:latin typeface="Candara" pitchFamily="34" charset="0"/>
              </a:rPr>
              <a:t>ACCIÓN ESTRATEGICA </a:t>
            </a:r>
            <a:endParaRPr lang="es-PE" sz="900" b="1" dirty="0">
              <a:solidFill>
                <a:sysClr val="windowText" lastClr="000000"/>
              </a:solidFill>
              <a:latin typeface="Candara" pitchFamily="34" charset="0"/>
            </a:endParaRPr>
          </a:p>
        </p:txBody>
      </p:sp>
      <p:sp>
        <p:nvSpPr>
          <p:cNvPr id="160" name="41 Rectángulo redondeado"/>
          <p:cNvSpPr/>
          <p:nvPr/>
        </p:nvSpPr>
        <p:spPr>
          <a:xfrm>
            <a:off x="6348439" y="2214568"/>
            <a:ext cx="927100" cy="1508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dirty="0" smtClean="0">
                <a:solidFill>
                  <a:schemeClr val="tx1"/>
                </a:solidFill>
                <a:latin typeface="Candara" pitchFamily="34" charset="0"/>
              </a:rPr>
              <a:t>ACTIVIDAD </a:t>
            </a:r>
            <a:endParaRPr lang="es-PE" sz="9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61" name="42 Rectángulo redondeado"/>
          <p:cNvSpPr/>
          <p:nvPr/>
        </p:nvSpPr>
        <p:spPr>
          <a:xfrm>
            <a:off x="6348439" y="2425706"/>
            <a:ext cx="927100" cy="150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dirty="0" smtClean="0">
                <a:solidFill>
                  <a:schemeClr val="tx1"/>
                </a:solidFill>
                <a:latin typeface="Candara" pitchFamily="34" charset="0"/>
              </a:rPr>
              <a:t>ACTIVIDAD</a:t>
            </a:r>
            <a:endParaRPr lang="es-PE" sz="9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62" name="57 Rectángulo redondeado"/>
          <p:cNvSpPr/>
          <p:nvPr/>
        </p:nvSpPr>
        <p:spPr>
          <a:xfrm>
            <a:off x="6338914" y="2762256"/>
            <a:ext cx="927100" cy="150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dirty="0" smtClean="0">
                <a:solidFill>
                  <a:schemeClr val="tx1"/>
                </a:solidFill>
                <a:latin typeface="Candara" pitchFamily="34" charset="0"/>
              </a:rPr>
              <a:t>ACTIVIDAD</a:t>
            </a:r>
          </a:p>
        </p:txBody>
      </p:sp>
      <p:sp>
        <p:nvSpPr>
          <p:cNvPr id="163" name="58 Rectángulo redondeado"/>
          <p:cNvSpPr/>
          <p:nvPr/>
        </p:nvSpPr>
        <p:spPr>
          <a:xfrm>
            <a:off x="6338914" y="2971806"/>
            <a:ext cx="927100" cy="150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dirty="0" smtClean="0">
                <a:solidFill>
                  <a:schemeClr val="tx1"/>
                </a:solidFill>
                <a:latin typeface="Candara" pitchFamily="34" charset="0"/>
              </a:rPr>
              <a:t>ACTIVIDAD</a:t>
            </a:r>
            <a:endParaRPr lang="es-PE" sz="9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64" name="60 Rectángulo redondeado"/>
          <p:cNvSpPr/>
          <p:nvPr/>
        </p:nvSpPr>
        <p:spPr>
          <a:xfrm>
            <a:off x="6338914" y="3324231"/>
            <a:ext cx="927100" cy="1508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dirty="0" smtClean="0">
                <a:solidFill>
                  <a:schemeClr val="tx1"/>
                </a:solidFill>
                <a:latin typeface="Candara" pitchFamily="34" charset="0"/>
              </a:rPr>
              <a:t>ACTIVIDAD</a:t>
            </a:r>
          </a:p>
        </p:txBody>
      </p:sp>
      <p:sp>
        <p:nvSpPr>
          <p:cNvPr id="165" name="61 Rectángulo redondeado"/>
          <p:cNvSpPr/>
          <p:nvPr/>
        </p:nvSpPr>
        <p:spPr>
          <a:xfrm>
            <a:off x="6338914" y="3535368"/>
            <a:ext cx="927100" cy="1508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dirty="0" smtClean="0">
                <a:solidFill>
                  <a:schemeClr val="tx1"/>
                </a:solidFill>
                <a:latin typeface="Candara" pitchFamily="34" charset="0"/>
              </a:rPr>
              <a:t>ACTIVIDAD </a:t>
            </a:r>
            <a:endParaRPr lang="es-PE" sz="9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66" name="63 Rectángulo redondeado"/>
          <p:cNvSpPr/>
          <p:nvPr/>
        </p:nvSpPr>
        <p:spPr>
          <a:xfrm>
            <a:off x="6346852" y="3862393"/>
            <a:ext cx="927100" cy="152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dirty="0" smtClean="0">
                <a:solidFill>
                  <a:schemeClr val="tx1"/>
                </a:solidFill>
                <a:latin typeface="Candara" pitchFamily="34" charset="0"/>
              </a:rPr>
              <a:t>ACTIVIDAD </a:t>
            </a:r>
            <a:endParaRPr lang="es-PE" sz="9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67" name="64 Rectángulo redondeado"/>
          <p:cNvSpPr/>
          <p:nvPr/>
        </p:nvSpPr>
        <p:spPr>
          <a:xfrm>
            <a:off x="6346852" y="4073531"/>
            <a:ext cx="927100" cy="1508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dirty="0" smtClean="0">
                <a:solidFill>
                  <a:schemeClr val="tx1"/>
                </a:solidFill>
                <a:latin typeface="Candara" pitchFamily="34" charset="0"/>
              </a:rPr>
              <a:t>ACTIVIDAD </a:t>
            </a:r>
            <a:endParaRPr lang="es-PE" sz="9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68" name="66 Rectángulo redondeado"/>
          <p:cNvSpPr/>
          <p:nvPr/>
        </p:nvSpPr>
        <p:spPr>
          <a:xfrm>
            <a:off x="4997477" y="3368681"/>
            <a:ext cx="925512" cy="3460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b="1" dirty="0" smtClean="0">
                <a:solidFill>
                  <a:sysClr val="windowText" lastClr="000000"/>
                </a:solidFill>
                <a:latin typeface="Candara" pitchFamily="34" charset="0"/>
              </a:rPr>
              <a:t>ACCIÓN ESTRATEGICA </a:t>
            </a:r>
          </a:p>
        </p:txBody>
      </p:sp>
      <p:sp>
        <p:nvSpPr>
          <p:cNvPr id="169" name="67 Rectángulo redondeado"/>
          <p:cNvSpPr/>
          <p:nvPr/>
        </p:nvSpPr>
        <p:spPr>
          <a:xfrm>
            <a:off x="5013352" y="3857628"/>
            <a:ext cx="927100" cy="3079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b="1" dirty="0" smtClean="0">
                <a:solidFill>
                  <a:sysClr val="windowText" lastClr="000000"/>
                </a:solidFill>
                <a:latin typeface="Candara" pitchFamily="34" charset="0"/>
              </a:rPr>
              <a:t>ACCIÓN ESTRATEGICA </a:t>
            </a:r>
            <a:endParaRPr lang="es-PE" sz="900" b="1" dirty="0">
              <a:solidFill>
                <a:sysClr val="windowText" lastClr="000000"/>
              </a:solidFill>
              <a:latin typeface="Candara" pitchFamily="34" charset="0"/>
            </a:endParaRPr>
          </a:p>
        </p:txBody>
      </p:sp>
      <p:sp>
        <p:nvSpPr>
          <p:cNvPr id="185" name="53 Rectángulo redondeado"/>
          <p:cNvSpPr/>
          <p:nvPr/>
        </p:nvSpPr>
        <p:spPr>
          <a:xfrm>
            <a:off x="7388252" y="2217743"/>
            <a:ext cx="105229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800" dirty="0">
                <a:solidFill>
                  <a:schemeClr val="tx1"/>
                </a:solidFill>
                <a:latin typeface="Candara" pitchFamily="34" charset="0"/>
              </a:rPr>
              <a:t>PRESUPUESTO (S/.)</a:t>
            </a:r>
          </a:p>
        </p:txBody>
      </p:sp>
      <p:sp>
        <p:nvSpPr>
          <p:cNvPr id="186" name="54 Rectángulo redondeado"/>
          <p:cNvSpPr/>
          <p:nvPr/>
        </p:nvSpPr>
        <p:spPr>
          <a:xfrm>
            <a:off x="7388252" y="2428881"/>
            <a:ext cx="1052294" cy="1508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800">
                <a:solidFill>
                  <a:schemeClr val="tx1"/>
                </a:solidFill>
                <a:latin typeface="Candara" pitchFamily="34" charset="0"/>
              </a:rPr>
              <a:t>PRESUPUESTO (S/.) </a:t>
            </a:r>
          </a:p>
        </p:txBody>
      </p:sp>
      <p:sp>
        <p:nvSpPr>
          <p:cNvPr id="187" name="55 Rectángulo redondeado"/>
          <p:cNvSpPr/>
          <p:nvPr/>
        </p:nvSpPr>
        <p:spPr>
          <a:xfrm>
            <a:off x="7385077" y="2759081"/>
            <a:ext cx="1052294" cy="150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800">
                <a:solidFill>
                  <a:schemeClr val="tx1"/>
                </a:solidFill>
                <a:latin typeface="Candara" pitchFamily="34" charset="0"/>
              </a:rPr>
              <a:t>PRESUPUESTO (S/.)</a:t>
            </a:r>
          </a:p>
        </p:txBody>
      </p:sp>
      <p:sp>
        <p:nvSpPr>
          <p:cNvPr id="188" name="91 Rectángulo redondeado"/>
          <p:cNvSpPr/>
          <p:nvPr/>
        </p:nvSpPr>
        <p:spPr>
          <a:xfrm>
            <a:off x="7385077" y="2968631"/>
            <a:ext cx="1052294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800">
                <a:solidFill>
                  <a:schemeClr val="tx1"/>
                </a:solidFill>
                <a:latin typeface="Candara" pitchFamily="34" charset="0"/>
              </a:rPr>
              <a:t>PRESUPUESTO (S/.)</a:t>
            </a:r>
          </a:p>
        </p:txBody>
      </p:sp>
      <p:sp>
        <p:nvSpPr>
          <p:cNvPr id="189" name="92 Rectángulo redondeado"/>
          <p:cNvSpPr/>
          <p:nvPr/>
        </p:nvSpPr>
        <p:spPr>
          <a:xfrm>
            <a:off x="7375552" y="3322643"/>
            <a:ext cx="1054100" cy="1508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800">
                <a:solidFill>
                  <a:schemeClr val="tx1"/>
                </a:solidFill>
                <a:latin typeface="Candara" pitchFamily="34" charset="0"/>
              </a:rPr>
              <a:t>PRESUPUESTO (S/.) </a:t>
            </a:r>
          </a:p>
        </p:txBody>
      </p:sp>
      <p:sp>
        <p:nvSpPr>
          <p:cNvPr id="190" name="93 Rectángulo redondeado"/>
          <p:cNvSpPr/>
          <p:nvPr/>
        </p:nvSpPr>
        <p:spPr>
          <a:xfrm>
            <a:off x="7375552" y="3532193"/>
            <a:ext cx="1054100" cy="1508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800">
                <a:solidFill>
                  <a:schemeClr val="tx1"/>
                </a:solidFill>
                <a:latin typeface="Candara" pitchFamily="34" charset="0"/>
              </a:rPr>
              <a:t>PRESUPUESTO (S/.)</a:t>
            </a:r>
          </a:p>
        </p:txBody>
      </p:sp>
      <p:sp>
        <p:nvSpPr>
          <p:cNvPr id="191" name="95 Rectángulo redondeado"/>
          <p:cNvSpPr/>
          <p:nvPr/>
        </p:nvSpPr>
        <p:spPr>
          <a:xfrm>
            <a:off x="7375552" y="3867156"/>
            <a:ext cx="1052294" cy="1508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800">
                <a:solidFill>
                  <a:schemeClr val="tx1"/>
                </a:solidFill>
                <a:latin typeface="Candara" pitchFamily="34" charset="0"/>
              </a:rPr>
              <a:t>PRESUPUESTO (S/.) </a:t>
            </a:r>
          </a:p>
        </p:txBody>
      </p:sp>
      <p:sp>
        <p:nvSpPr>
          <p:cNvPr id="192" name="96 Rectángulo redondeado"/>
          <p:cNvSpPr/>
          <p:nvPr/>
        </p:nvSpPr>
        <p:spPr>
          <a:xfrm>
            <a:off x="7375552" y="4076706"/>
            <a:ext cx="1052294" cy="1508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800">
                <a:solidFill>
                  <a:schemeClr val="tx1"/>
                </a:solidFill>
                <a:latin typeface="Candara" pitchFamily="34" charset="0"/>
              </a:rPr>
              <a:t>PRESUPUESTO (S/.) </a:t>
            </a:r>
          </a:p>
        </p:txBody>
      </p:sp>
      <p:sp>
        <p:nvSpPr>
          <p:cNvPr id="201" name="200 Pentágono"/>
          <p:cNvSpPr/>
          <p:nvPr/>
        </p:nvSpPr>
        <p:spPr>
          <a:xfrm rot="10800000" flipV="1">
            <a:off x="5456264" y="4643446"/>
            <a:ext cx="2786063" cy="111126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solidFill>
                  <a:schemeClr val="tx1"/>
                </a:solidFill>
                <a:latin typeface="Candara" pitchFamily="34" charset="0"/>
              </a:rPr>
              <a:t>1° CALCULO DE </a:t>
            </a:r>
            <a:r>
              <a:rPr lang="es-PE" sz="1400" b="1" dirty="0">
                <a:solidFill>
                  <a:schemeClr val="tx1"/>
                </a:solidFill>
                <a:latin typeface="Candara" pitchFamily="34" charset="0"/>
              </a:rPr>
              <a:t>CUMPLIMIENTO METAS </a:t>
            </a:r>
            <a:r>
              <a:rPr lang="es-PE" sz="1400" b="1" dirty="0" smtClean="0">
                <a:solidFill>
                  <a:schemeClr val="tx1"/>
                </a:solidFill>
                <a:latin typeface="Candara" pitchFamily="34" charset="0"/>
              </a:rPr>
              <a:t>(ACTIVIDADES y </a:t>
            </a:r>
            <a:r>
              <a:rPr lang="es-PE" sz="1400" b="1" dirty="0">
                <a:solidFill>
                  <a:schemeClr val="tx1"/>
                </a:solidFill>
                <a:latin typeface="Candara" pitchFamily="34" charset="0"/>
              </a:rPr>
              <a:t>PPTO)</a:t>
            </a:r>
          </a:p>
        </p:txBody>
      </p:sp>
      <p:sp>
        <p:nvSpPr>
          <p:cNvPr id="202" name="201 Pentágono"/>
          <p:cNvSpPr/>
          <p:nvPr/>
        </p:nvSpPr>
        <p:spPr>
          <a:xfrm rot="10800000" flipV="1">
            <a:off x="3170264" y="4643446"/>
            <a:ext cx="1357313" cy="111126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  <a:latin typeface="Candara" pitchFamily="34" charset="0"/>
              </a:rPr>
              <a:t>2° CALCULO DE </a:t>
            </a:r>
            <a:r>
              <a:rPr lang="es-PE" sz="1200" b="1" dirty="0">
                <a:solidFill>
                  <a:schemeClr val="tx1"/>
                </a:solidFill>
                <a:latin typeface="Candara" pitchFamily="34" charset="0"/>
              </a:rPr>
              <a:t>INDICADOR OPERATIVO</a:t>
            </a:r>
          </a:p>
        </p:txBody>
      </p:sp>
      <p:sp>
        <p:nvSpPr>
          <p:cNvPr id="203" name="202 Pentágono"/>
          <p:cNvSpPr/>
          <p:nvPr/>
        </p:nvSpPr>
        <p:spPr>
          <a:xfrm rot="10800000" flipV="1">
            <a:off x="1357291" y="4643446"/>
            <a:ext cx="1598660" cy="111126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  <a:latin typeface="Candara" pitchFamily="34" charset="0"/>
              </a:rPr>
              <a:t>3° CALCULO DE </a:t>
            </a:r>
            <a:r>
              <a:rPr lang="es-PE" sz="1200" b="1" dirty="0">
                <a:solidFill>
                  <a:schemeClr val="tx1"/>
                </a:solidFill>
                <a:latin typeface="Candara" pitchFamily="34" charset="0"/>
              </a:rPr>
              <a:t>INDICADOR ESTRATEGICO(*)</a:t>
            </a:r>
          </a:p>
        </p:txBody>
      </p:sp>
      <p:sp>
        <p:nvSpPr>
          <p:cNvPr id="204" name="203 CuadroTexto"/>
          <p:cNvSpPr txBox="1">
            <a:spLocks noChangeArrowheads="1"/>
          </p:cNvSpPr>
          <p:nvPr/>
        </p:nvSpPr>
        <p:spPr bwMode="auto">
          <a:xfrm>
            <a:off x="3143240" y="6040458"/>
            <a:ext cx="59292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dirty="0">
                <a:latin typeface="Calibri" pitchFamily="34" charset="0"/>
              </a:rPr>
              <a:t>(*) Calculo automático,  realizado en base a la información proporcionada por usuarios</a:t>
            </a:r>
            <a:r>
              <a:rPr lang="es-PE" sz="11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4" grpId="0" animBg="1"/>
      <p:bldP spid="145" grpId="0" animBg="1"/>
      <p:bldP spid="148" grpId="0" animBg="1"/>
      <p:bldP spid="149" grpId="0" animBg="1"/>
      <p:bldP spid="150" grpId="0" animBg="1"/>
      <p:bldP spid="153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201" grpId="0" animBg="1"/>
      <p:bldP spid="202" grpId="0" animBg="1"/>
      <p:bldP spid="203" grpId="0" animBg="1"/>
      <p:bldP spid="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2.gstatic.com/images?q=tbn:ANd9GcQhBmNxANKdT69AH4cTD5K2sQpOdQ6VrI1rGxKNmuzP8hlK-oW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6072230" cy="377632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85786" y="642918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kumimoji="0" lang="es-PE" sz="2800" b="1" i="0" u="none" strike="noStrike" kern="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FORMATOS PARA </a:t>
            </a:r>
            <a:br>
              <a:rPr kumimoji="0" lang="es-PE" sz="2800" b="1" i="0" u="none" strike="noStrike" kern="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</a:br>
            <a:r>
              <a:rPr kumimoji="0" lang="es-PE" sz="3100" b="1" i="0" u="none" strike="noStrike" kern="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FORMULACION Y MODIFICACION </a:t>
            </a:r>
            <a:r>
              <a:rPr kumimoji="0" lang="es-PE" sz="2800" b="1" i="0" u="none" strike="noStrike" kern="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DE POI </a:t>
            </a:r>
            <a:r>
              <a:rPr kumimoji="0" lang="es-PE" sz="3200" b="1" i="0" u="none" strike="noStrike" kern="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2015</a:t>
            </a:r>
            <a:endParaRPr kumimoji="0" lang="es-PE" sz="2800" b="1" i="0" u="none" strike="noStrike" kern="0" cap="all" spc="0" normalizeH="0" baseline="0" noProof="0" dirty="0">
              <a:ln>
                <a:noFill/>
              </a:ln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31640" y="116632"/>
          <a:ext cx="7068957" cy="6480728"/>
        </p:xfrm>
        <a:graphic>
          <a:graphicData uri="http://schemas.openxmlformats.org/drawingml/2006/table">
            <a:tbl>
              <a:tblPr/>
              <a:tblGrid>
                <a:gridCol w="1113943"/>
                <a:gridCol w="1525249"/>
                <a:gridCol w="1028257"/>
                <a:gridCol w="1233908"/>
                <a:gridCol w="1113943"/>
                <a:gridCol w="1028257"/>
                <a:gridCol w="25400"/>
              </a:tblGrid>
              <a:tr h="161274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708">
                <a:tc gridSpan="7">
                  <a:txBody>
                    <a:bodyPr/>
                    <a:lstStyle/>
                    <a:p>
                      <a:pPr algn="ctr" rtl="1" fontAlgn="b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FORMATO 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9591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“FORMATO UNICO DE INFORMACION GENERAL”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321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1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PLAN OPERATIVO INSTITUCIONAL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73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3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CADENA FUNCIONAL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Programa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Prod-Pry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800" b="1" i="0" u="none" strike="noStrike" dirty="0">
                          <a:solidFill>
                            <a:srgbClr val="0066CC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Act-Obra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funcion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Divis_Fun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Grupo_Fun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Finalidad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6321"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Secuencia Funcional (Sec - Fun)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Rubro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632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1100" b="1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Unidad Orgánica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VISION  INSTITUCIONAL (PEI 2011-2014)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0766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“Al 2014, la Municipalidad Provincial de Huancayo es una institución moderna con estándares de calidad,   reconocida  socialmente”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MISION  INSTITUCIONAL (PEI 2011-2014)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15505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“Somos un gobierno local democrático, transparente y eficaz que genera oportunidades para el desarrollo humano de la Nación </a:t>
                      </a:r>
                      <a:r>
                        <a:rPr lang="es-PE" sz="900" b="0" i="1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Wanka</a:t>
                      </a:r>
                      <a:r>
                        <a:rPr lang="es-PE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”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OBJETIVO INSTITUCIONAL (PEI 2011-2014)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10086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OBJETIVO ESPECIFICO (PEI 2011-2014)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5395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PRODUCTO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6923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7563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DIAGNOSTICO SITUACIONAL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DEBILIDADES (A inicios del período)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FORTALEZAS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PE" sz="9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s-PE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PE" sz="9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4180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AMENAZAS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OPORTUNIDADES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8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673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4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6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4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4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65441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844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Unidad Orgánica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Elaboración:  ______________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476669"/>
          <a:ext cx="8784976" cy="5994543"/>
        </p:xfrm>
        <a:graphic>
          <a:graphicData uri="http://schemas.openxmlformats.org/drawingml/2006/table">
            <a:tbl>
              <a:tblPr/>
              <a:tblGrid>
                <a:gridCol w="50881"/>
                <a:gridCol w="686899"/>
                <a:gridCol w="486356"/>
                <a:gridCol w="98778"/>
                <a:gridCol w="629656"/>
                <a:gridCol w="623297"/>
                <a:gridCol w="629656"/>
                <a:gridCol w="216245"/>
                <a:gridCol w="877702"/>
                <a:gridCol w="852263"/>
                <a:gridCol w="674178"/>
                <a:gridCol w="610576"/>
                <a:gridCol w="682126"/>
                <a:gridCol w="973105"/>
                <a:gridCol w="693258"/>
              </a:tblGrid>
              <a:tr h="13259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357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SEC. FUN</a:t>
                      </a:r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3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9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3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51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FORMATO 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3453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1F497D"/>
                          </a:solidFill>
                          <a:latin typeface="Cambria"/>
                        </a:rPr>
                        <a:t>CUADRO SUSTENTARIO PARA PRIORIZACION DE ACCIONES ESTRATEGICAS AL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3613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UNIDAD ORGANICA:………………………………………………………………………………………………………………………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2302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OBJETIVO ESPECIFICO PEI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PRODUCTO 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INDICADOR(3)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EJECUTADO 2013(4)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META 2015 (5)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Nº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ACCIONES ESTRATEGICAS (6)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ACTIVIDADES (7)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UNIDAD DE MEDIDA (8)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EJECUCION FISICA 2013 (9)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DE PRODUCCION FISICA 2015 (10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RESULTADO ESPECIFICO AL 31 DE DICIEMBRE DEL 2015 (11)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PRESUPUESTAL (12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Indicador de producción física: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Formula: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2.1.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Descripción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del indicador: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247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388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PRESUPUESTO TOTAL(13)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S/. 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2555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59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_________________________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de Elaboración:</a:t>
                      </a:r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_________________________________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59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Unidad Orgánica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NOMBRE Y AP.: ______________________</a:t>
                      </a:r>
                    </a:p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14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DNI</a:t>
                      </a:r>
                      <a:r>
                        <a:rPr lang="es-PE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.:_________________________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Pentágono"/>
          <p:cNvSpPr/>
          <p:nvPr/>
        </p:nvSpPr>
        <p:spPr>
          <a:xfrm flipH="1">
            <a:off x="2483768" y="1700808"/>
            <a:ext cx="5904656" cy="1728192"/>
          </a:xfrm>
          <a:prstGeom prst="homePlate">
            <a:avLst>
              <a:gd name="adj" fmla="val 357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 smtClean="0">
                <a:solidFill>
                  <a:schemeClr val="tx2"/>
                </a:solidFill>
                <a:latin typeface="Candara" pitchFamily="34" charset="0"/>
              </a:rPr>
              <a:t>Indicador de producción física</a:t>
            </a:r>
            <a:endParaRPr lang="es-PE" sz="1400" dirty="0" smtClean="0">
              <a:solidFill>
                <a:schemeClr val="tx2"/>
              </a:solidFill>
              <a:latin typeface="Candara" pitchFamily="34" charset="0"/>
            </a:endParaRPr>
          </a:p>
          <a:p>
            <a:pPr algn="just"/>
            <a:r>
              <a:rPr lang="es-ES" sz="1400" dirty="0" smtClean="0">
                <a:solidFill>
                  <a:schemeClr val="tx2"/>
                </a:solidFill>
                <a:latin typeface="Candara" pitchFamily="34" charset="0"/>
              </a:rPr>
              <a:t>Es la medida que provee información cuantitativa respecto del logro o resultado en la entrega del producto (bien o servicio). Se expresa en variables cuantificables y muestra avance acumulativo del producto a cargo de la unidad orgánica.</a:t>
            </a:r>
            <a:endParaRPr lang="es-PE" sz="1400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03648" y="2060848"/>
            <a:ext cx="720080" cy="316835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476669"/>
          <a:ext cx="8784976" cy="5994543"/>
        </p:xfrm>
        <a:graphic>
          <a:graphicData uri="http://schemas.openxmlformats.org/drawingml/2006/table">
            <a:tbl>
              <a:tblPr/>
              <a:tblGrid>
                <a:gridCol w="50881"/>
                <a:gridCol w="686899"/>
                <a:gridCol w="486356"/>
                <a:gridCol w="98778"/>
                <a:gridCol w="629656"/>
                <a:gridCol w="623297"/>
                <a:gridCol w="629656"/>
                <a:gridCol w="216245"/>
                <a:gridCol w="877702"/>
                <a:gridCol w="852263"/>
                <a:gridCol w="674178"/>
                <a:gridCol w="610576"/>
                <a:gridCol w="682126"/>
                <a:gridCol w="973105"/>
                <a:gridCol w="693258"/>
              </a:tblGrid>
              <a:tr h="13259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357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SEC. FUN</a:t>
                      </a:r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3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9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3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51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FORMATO 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3453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1F497D"/>
                          </a:solidFill>
                          <a:latin typeface="Cambria"/>
                        </a:rPr>
                        <a:t>CUADRO SUSTENTARIO PARA PRIORIZACION DE ACCIONES ESTRATEGICAS AL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3613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UNIDAD ORGANICA:………………………………………………………………………………………………………………………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2302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OBJETIVO ESPECIFICO PEI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PRODUCTO 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INDICADOR(3)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EJECUTADO 2013(4)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META 2015 (5)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Nº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ACCIONES ESTRATEGICAS (6)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ACTIVIDADES (7)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UNIDAD DE MEDIDA (8)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EJECUCION FISICA 2013 (9)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DE PRODUCCION FISICA 2015 (10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RESULTADO ESPECIFICO AL 31 DE DICIEMBRE DEL 2015 (11)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PRESUPUESTAL (12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Indicador de producción física: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Formula: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2.1.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Descripción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del indicador: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247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388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PRESUPUESTO TOTAL(13)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S/. 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2555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59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_________________________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de Elaboración:</a:t>
                      </a:r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_________________________________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59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Unidad Orgánica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NOMBRE Y AP.: ______________________</a:t>
                      </a:r>
                    </a:p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14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DNI</a:t>
                      </a:r>
                      <a:r>
                        <a:rPr lang="es-PE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.:_________________________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Pentágono"/>
          <p:cNvSpPr/>
          <p:nvPr/>
        </p:nvSpPr>
        <p:spPr>
          <a:xfrm flipH="1">
            <a:off x="2267744" y="2996952"/>
            <a:ext cx="5904656" cy="1224136"/>
          </a:xfrm>
          <a:prstGeom prst="homePlate">
            <a:avLst>
              <a:gd name="adj" fmla="val 357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>
                <a:solidFill>
                  <a:schemeClr val="tx2"/>
                </a:solidFill>
                <a:latin typeface="Candara" pitchFamily="34" charset="0"/>
              </a:rPr>
              <a:t>Formula:</a:t>
            </a:r>
            <a:endParaRPr lang="es-PE" sz="1600" dirty="0" smtClean="0">
              <a:solidFill>
                <a:schemeClr val="tx2"/>
              </a:solidFill>
              <a:latin typeface="Candara" pitchFamily="34" charset="0"/>
            </a:endParaRPr>
          </a:p>
          <a:p>
            <a:r>
              <a:rPr lang="es-ES" sz="1600" dirty="0" smtClean="0">
                <a:solidFill>
                  <a:schemeClr val="tx2"/>
                </a:solidFill>
                <a:latin typeface="Candara" pitchFamily="34" charset="0"/>
              </a:rPr>
              <a:t>Se expresa las variables a considerar en el cálculo del indicador del producto</a:t>
            </a:r>
            <a:r>
              <a:rPr lang="es-ES" sz="1100" dirty="0" smtClean="0">
                <a:solidFill>
                  <a:schemeClr val="tx2"/>
                </a:solidFill>
                <a:latin typeface="Candara" pitchFamily="34" charset="0"/>
              </a:rPr>
              <a:t>.</a:t>
            </a:r>
            <a:endParaRPr lang="es-PE" sz="1100" dirty="0" smtClean="0">
              <a:solidFill>
                <a:schemeClr val="tx2"/>
              </a:solidFill>
              <a:latin typeface="Candara" pitchFamily="34" charset="0"/>
            </a:endParaRPr>
          </a:p>
          <a:p>
            <a:pPr algn="just"/>
            <a:endParaRPr lang="es-PE" sz="1100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03648" y="2060848"/>
            <a:ext cx="720080" cy="316835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476669"/>
          <a:ext cx="8784976" cy="5994543"/>
        </p:xfrm>
        <a:graphic>
          <a:graphicData uri="http://schemas.openxmlformats.org/drawingml/2006/table">
            <a:tbl>
              <a:tblPr/>
              <a:tblGrid>
                <a:gridCol w="50881"/>
                <a:gridCol w="686899"/>
                <a:gridCol w="486356"/>
                <a:gridCol w="98778"/>
                <a:gridCol w="629656"/>
                <a:gridCol w="623297"/>
                <a:gridCol w="629656"/>
                <a:gridCol w="216245"/>
                <a:gridCol w="877702"/>
                <a:gridCol w="852263"/>
                <a:gridCol w="674178"/>
                <a:gridCol w="610576"/>
                <a:gridCol w="682126"/>
                <a:gridCol w="973105"/>
                <a:gridCol w="693258"/>
              </a:tblGrid>
              <a:tr h="13259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357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SEC. FUN</a:t>
                      </a:r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3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9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3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51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FORMATO 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3453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1F497D"/>
                          </a:solidFill>
                          <a:latin typeface="Cambria"/>
                        </a:rPr>
                        <a:t>CUADRO SUSTENTARIO PARA PRIORIZACION DE ACCIONES ESTRATEGICAS AL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3613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UNIDAD ORGANICA:………………………………………………………………………………………………………………………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2302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OBJETIVO ESPECIFICO PEI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PRODUCTO 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INDICADOR(3)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EJECUTADO 2013(4)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META 2015 (5)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Nº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ACCIONES ESTRATEGICAS (6)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ACTIVIDADES (7)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UNIDAD DE MEDIDA (8)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EJECUCION FISICA 2013 (9)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DE PRODUCCION FISICA 2015 (10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RESULTADO ESPECIFICO AL 31 DE DICIEMBRE DEL 2015 (11)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PRESUPUESTAL (12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Indicador de producción física: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Formula: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2.1.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Descripción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del indicador: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247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388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PRESUPUESTO TOTAL(13)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S/. 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2555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59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_________________________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de Elaboración:</a:t>
                      </a:r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_________________________________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59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Unidad Orgánica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NOMBRE Y AP.: ______________________</a:t>
                      </a:r>
                    </a:p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14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DNI</a:t>
                      </a:r>
                      <a:r>
                        <a:rPr lang="es-PE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.:_________________________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Pentágono"/>
          <p:cNvSpPr/>
          <p:nvPr/>
        </p:nvSpPr>
        <p:spPr>
          <a:xfrm flipH="1">
            <a:off x="2267744" y="4005064"/>
            <a:ext cx="5904656" cy="1224136"/>
          </a:xfrm>
          <a:prstGeom prst="homePlate">
            <a:avLst>
              <a:gd name="adj" fmla="val 357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tx2"/>
                </a:solidFill>
                <a:latin typeface="Candara" pitchFamily="34" charset="0"/>
              </a:rPr>
              <a:t>Descripción del indicador:</a:t>
            </a:r>
            <a:endParaRPr lang="es-PE" dirty="0" smtClean="0">
              <a:solidFill>
                <a:schemeClr val="tx2"/>
              </a:solidFill>
              <a:latin typeface="Candara" pitchFamily="34" charset="0"/>
            </a:endParaRPr>
          </a:p>
          <a:p>
            <a:r>
              <a:rPr lang="es-ES" dirty="0" smtClean="0">
                <a:solidFill>
                  <a:schemeClr val="tx2"/>
                </a:solidFill>
                <a:latin typeface="Candara" pitchFamily="34" charset="0"/>
              </a:rPr>
              <a:t>Expresa de manera literal el tipo de cálculo que realiza el indicador.</a:t>
            </a:r>
            <a:endParaRPr lang="es-PE" dirty="0" smtClean="0">
              <a:solidFill>
                <a:schemeClr val="tx2"/>
              </a:solidFill>
              <a:latin typeface="Candara" pitchFamily="34" charset="0"/>
            </a:endParaRPr>
          </a:p>
          <a:p>
            <a:pPr algn="just"/>
            <a:endParaRPr lang="es-PE" sz="1100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03648" y="2060848"/>
            <a:ext cx="720080" cy="316835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476669"/>
          <a:ext cx="8784976" cy="5994543"/>
        </p:xfrm>
        <a:graphic>
          <a:graphicData uri="http://schemas.openxmlformats.org/drawingml/2006/table">
            <a:tbl>
              <a:tblPr/>
              <a:tblGrid>
                <a:gridCol w="50881"/>
                <a:gridCol w="686899"/>
                <a:gridCol w="486356"/>
                <a:gridCol w="98778"/>
                <a:gridCol w="629656"/>
                <a:gridCol w="623297"/>
                <a:gridCol w="629656"/>
                <a:gridCol w="216245"/>
                <a:gridCol w="877702"/>
                <a:gridCol w="852263"/>
                <a:gridCol w="674178"/>
                <a:gridCol w="610576"/>
                <a:gridCol w="682126"/>
                <a:gridCol w="973105"/>
                <a:gridCol w="693258"/>
              </a:tblGrid>
              <a:tr h="13259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357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SEC. FUN</a:t>
                      </a:r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3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9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3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51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FORMATO 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3453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1F497D"/>
                          </a:solidFill>
                          <a:latin typeface="Cambria"/>
                        </a:rPr>
                        <a:t>CUADRO SUSTENTARIO PARA PRIORIZACION DE ACCIONES ESTRATEGICAS AL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3613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UNIDAD ORGANICA:………………………………………………………………………………………………………………………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2302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OBJETIVO ESPECIFICO PEI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PRODUCTO 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INDICADOR(3)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EJECUTADO 2013(4)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META 2015 (5)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Nº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ACCIONES ESTRATEGICAS (6)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ACTIVIDADES (7)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UNIDAD DE MEDIDA (8)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EJECUCION FISICA 2013 (9)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DE PRODUCCION FISICA 2015 (10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RESULTADO ESPECIFICO AL 31 DE DICIEMBRE DEL 2015 (11)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PRESUPUESTAL (12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Indicador de producción física: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Formula: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2.1.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Descripción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del indicador: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247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388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PRESUPUESTO TOTAL(13)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S/. 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2555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59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_________________________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de Elaboración:</a:t>
                      </a:r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_________________________________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59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Unidad Orgánica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NOMBRE Y AP.: ______________________</a:t>
                      </a:r>
                    </a:p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14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DNI</a:t>
                      </a:r>
                      <a:r>
                        <a:rPr lang="es-PE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.:_________________________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635896" y="2060848"/>
            <a:ext cx="864096" cy="316835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Llamada rectangular"/>
          <p:cNvSpPr/>
          <p:nvPr/>
        </p:nvSpPr>
        <p:spPr>
          <a:xfrm>
            <a:off x="323528" y="3789040"/>
            <a:ext cx="2952328" cy="2088232"/>
          </a:xfrm>
          <a:prstGeom prst="wedgeRectCallout">
            <a:avLst>
              <a:gd name="adj1" fmla="val 82427"/>
              <a:gd name="adj2" fmla="val -1370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2"/>
                </a:solidFill>
                <a:latin typeface="Candara" pitchFamily="34" charset="0"/>
              </a:rPr>
              <a:t>Conjunto de actividades ordenadas que contribuyen al logro de un objetivo estratégico y que involucran el uso de recursos. Permiten articular de manera coherente e integrada con otras acciones estratégicas el logro de los objetivos estratégicos.</a:t>
            </a:r>
            <a:endParaRPr lang="es-PE" sz="1400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476669"/>
          <a:ext cx="8784976" cy="5994543"/>
        </p:xfrm>
        <a:graphic>
          <a:graphicData uri="http://schemas.openxmlformats.org/drawingml/2006/table">
            <a:tbl>
              <a:tblPr/>
              <a:tblGrid>
                <a:gridCol w="50881"/>
                <a:gridCol w="686899"/>
                <a:gridCol w="486356"/>
                <a:gridCol w="98778"/>
                <a:gridCol w="629656"/>
                <a:gridCol w="623297"/>
                <a:gridCol w="629656"/>
                <a:gridCol w="216245"/>
                <a:gridCol w="877702"/>
                <a:gridCol w="852263"/>
                <a:gridCol w="674178"/>
                <a:gridCol w="610576"/>
                <a:gridCol w="682126"/>
                <a:gridCol w="973105"/>
                <a:gridCol w="693258"/>
              </a:tblGrid>
              <a:tr h="13259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357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SEC. FUN</a:t>
                      </a:r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3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92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1" i="0" u="none" strike="noStrike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3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51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FORMATO 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3453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1F497D"/>
                          </a:solidFill>
                          <a:latin typeface="Cambria"/>
                        </a:rPr>
                        <a:t>CUADRO SUSTENTARIO PARA PRIORIZACION DE ACCIONES ESTRATEGICAS AL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3613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UNIDAD ORGANICA:………………………………………………………………………………………………………………………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2302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OBJETIVO ESPECIFICO PEI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PRODUCTO 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INDICADOR(3)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EJECUTADO 2013(4)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META 2015 (5)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Nº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ACCIONES ESTRATEGICAS (6)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ACTIVIDADES (7)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UNIDAD DE MEDIDA (8)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EJECUCION FISICA 2013 (9)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DE PRODUCCION FISICA 2015 (10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RESULTADO ESPECIFICO AL 31 DE DICIEMBRE DEL 2015 (11)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PRESUPUESTAL (12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Indicador de producción física: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Formula: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2.1.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Descripción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del indicador: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949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247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388"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PRESUPUESTO TOTAL(13)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S/. 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2555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59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_________________________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de Elaboración:</a:t>
                      </a:r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_________________________________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592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Responsable Unidad Orgánica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NOMBRE Y AP.: ______________________</a:t>
                      </a:r>
                    </a:p>
                    <a:p>
                      <a:pPr algn="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14">
                <a:tc>
                  <a:txBody>
                    <a:bodyPr/>
                    <a:lstStyle/>
                    <a:p>
                      <a:pPr algn="l" fontAlgn="b"/>
                      <a:r>
                        <a:rPr lang="es-PE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DNI</a:t>
                      </a:r>
                      <a:r>
                        <a:rPr lang="es-PE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.:_________________________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4499992" y="2060848"/>
            <a:ext cx="864096" cy="316835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Llamada rectangular"/>
          <p:cNvSpPr/>
          <p:nvPr/>
        </p:nvSpPr>
        <p:spPr>
          <a:xfrm>
            <a:off x="539552" y="3789040"/>
            <a:ext cx="2160240" cy="1368152"/>
          </a:xfrm>
          <a:prstGeom prst="wedgeRectCallout">
            <a:avLst>
              <a:gd name="adj1" fmla="val 151020"/>
              <a:gd name="adj2" fmla="val -18574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2"/>
                </a:solidFill>
                <a:latin typeface="Candara" pitchFamily="34" charset="0"/>
              </a:rPr>
              <a:t>Es el conjunto de acciones necesarias para el logro de una acción estratégica.</a:t>
            </a:r>
          </a:p>
        </p:txBody>
      </p:sp>
      <p:sp>
        <p:nvSpPr>
          <p:cNvPr id="10" name="9 Llamada rectangular"/>
          <p:cNvSpPr/>
          <p:nvPr/>
        </p:nvSpPr>
        <p:spPr>
          <a:xfrm>
            <a:off x="3923928" y="5229200"/>
            <a:ext cx="2160240" cy="936104"/>
          </a:xfrm>
          <a:prstGeom prst="wedgeRectCallout">
            <a:avLst>
              <a:gd name="adj1" fmla="val 30753"/>
              <a:gd name="adj2" fmla="val -3975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2"/>
                </a:solidFill>
                <a:latin typeface="Candara" pitchFamily="34" charset="0"/>
              </a:rPr>
              <a:t>La unidad de medida será expresada de forma literal</a:t>
            </a:r>
            <a:endParaRPr lang="es-PE" sz="2000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11" name="10 Llamada rectangular"/>
          <p:cNvSpPr/>
          <p:nvPr/>
        </p:nvSpPr>
        <p:spPr>
          <a:xfrm>
            <a:off x="6300192" y="4509120"/>
            <a:ext cx="2160240" cy="2016224"/>
          </a:xfrm>
          <a:prstGeom prst="wedgeRectCallout">
            <a:avLst>
              <a:gd name="adj1" fmla="val 33960"/>
              <a:gd name="adj2" fmla="val -17752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2"/>
                </a:solidFill>
                <a:latin typeface="Candara" pitchFamily="34" charset="0"/>
              </a:rPr>
              <a:t>Es el cambio que se busca alcanzar para solucionar un problema identificado, y contribuye al logro del objetivo especifico.</a:t>
            </a:r>
            <a:endParaRPr lang="es-PE" sz="2000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55776" y="1628800"/>
            <a:ext cx="3790918" cy="4094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b="1" dirty="0" smtClean="0">
                <a:solidFill>
                  <a:schemeClr val="tx1"/>
                </a:solidFill>
                <a:latin typeface="Calibri" pitchFamily="34" charset="0"/>
              </a:rPr>
              <a:t>DECISIÓN POLITICA / TÉCNICA</a:t>
            </a:r>
            <a:endParaRPr lang="es-PE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509771"/>
            <a:ext cx="53285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0D6B73"/>
                </a:solidFill>
                <a:latin typeface="Helvetica" pitchFamily="34" charset="0"/>
              </a:rPr>
              <a:t>¿Cómo se instrumentalizan las políticas públicas?</a:t>
            </a:r>
            <a:endParaRPr lang="es-PE" sz="2800" b="1" dirty="0">
              <a:solidFill>
                <a:srgbClr val="0D6B73"/>
              </a:solidFill>
              <a:latin typeface="Helvetic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03848" y="2276872"/>
            <a:ext cx="2415831" cy="9330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tx2"/>
                </a:solidFill>
                <a:latin typeface="Calibri" pitchFamily="34" charset="0"/>
              </a:rPr>
              <a:t>PGG</a:t>
            </a:r>
          </a:p>
          <a:p>
            <a:pPr algn="ctr"/>
            <a:r>
              <a:rPr lang="es-PE" sz="1600" b="1" dirty="0" smtClean="0">
                <a:solidFill>
                  <a:schemeClr val="tx2"/>
                </a:solidFill>
                <a:latin typeface="Calibri" pitchFamily="34" charset="0"/>
              </a:rPr>
              <a:t> (conjunto de Políticas </a:t>
            </a:r>
            <a:r>
              <a:rPr lang="es-PE" sz="1600" b="1" dirty="0" err="1" smtClean="0">
                <a:solidFill>
                  <a:schemeClr val="tx2"/>
                </a:solidFill>
                <a:latin typeface="Calibri" pitchFamily="34" charset="0"/>
              </a:rPr>
              <a:t>Transectoriales</a:t>
            </a:r>
            <a:r>
              <a:rPr lang="es-PE" sz="16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75856" y="3650379"/>
            <a:ext cx="2304256" cy="7867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2"/>
                </a:solidFill>
                <a:latin typeface="Calibri" pitchFamily="34" charset="0"/>
              </a:rPr>
              <a:t>Politicas Sectoriales y Multisectoriales</a:t>
            </a:r>
          </a:p>
        </p:txBody>
      </p:sp>
      <p:pic>
        <p:nvPicPr>
          <p:cNvPr id="10" name="Picture 4" descr="https://sites.google.com/site/jhodyg/IMG_01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4" b="14751"/>
          <a:stretch/>
        </p:blipFill>
        <p:spPr bwMode="auto">
          <a:xfrm>
            <a:off x="350097" y="2385798"/>
            <a:ext cx="1494541" cy="762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907704" y="256798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latin typeface="Calibri" pitchFamily="34" charset="0"/>
              </a:rPr>
              <a:t>G</a:t>
            </a:r>
            <a:r>
              <a:rPr lang="es-PE" b="1" dirty="0" smtClean="0">
                <a:latin typeface="Calibri" pitchFamily="34" charset="0"/>
              </a:rPr>
              <a:t>obierno</a:t>
            </a:r>
            <a:endParaRPr lang="es-PE" b="1" dirty="0">
              <a:latin typeface="Calibri" pitchFamily="34" charset="0"/>
            </a:endParaRPr>
          </a:p>
        </p:txBody>
      </p:sp>
      <p:pic>
        <p:nvPicPr>
          <p:cNvPr id="12" name="Picture 6" descr="http://www.unicon.com.pe/repositorioaps/0/0/jer/ministerioeducacion/images/Imagen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 t="9873" r="3148" b="24390"/>
          <a:stretch/>
        </p:blipFill>
        <p:spPr bwMode="auto">
          <a:xfrm>
            <a:off x="395536" y="3604815"/>
            <a:ext cx="1440160" cy="831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973412" y="382273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latin typeface="Calibri" pitchFamily="34" charset="0"/>
              </a:rPr>
              <a:t>Sectores</a:t>
            </a:r>
            <a:endParaRPr lang="es-PE" b="1" dirty="0">
              <a:latin typeface="Calibri" pitchFamily="34" charset="0"/>
            </a:endParaRPr>
          </a:p>
        </p:txBody>
      </p:sp>
      <p:pic>
        <p:nvPicPr>
          <p:cNvPr id="14" name="Picture 8" descr="http://www4.congreso.gob.pe/acerca/pe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5979"/>
            <a:ext cx="864096" cy="821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860786" y="4941128"/>
            <a:ext cx="122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latin typeface="Calibri" pitchFamily="34" charset="0"/>
              </a:rPr>
              <a:t>Territorios </a:t>
            </a:r>
            <a:endParaRPr lang="es-PE" b="1" dirty="0">
              <a:latin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75856" y="4811676"/>
            <a:ext cx="2304256" cy="7867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2"/>
                </a:solidFill>
                <a:latin typeface="Calibri" pitchFamily="34" charset="0"/>
              </a:rPr>
              <a:t>Politicas Territoriales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75856" y="5896527"/>
            <a:ext cx="2304256" cy="7867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2"/>
                </a:solidFill>
                <a:latin typeface="Calibri" pitchFamily="34" charset="0"/>
              </a:rPr>
              <a:t>Gestión Institucional</a:t>
            </a:r>
          </a:p>
        </p:txBody>
      </p:sp>
      <p:pic>
        <p:nvPicPr>
          <p:cNvPr id="18" name="Picture 2" descr="https://encrypted-tbn0.gstatic.com/images?q=tbn:ANd9GcTL4d297XRtPqbVa0w7wcCyzgX3PjOeBf1wNS9EKS6uhiC6ZaxYB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5"/>
          <a:stretch/>
        </p:blipFill>
        <p:spPr bwMode="auto">
          <a:xfrm>
            <a:off x="395536" y="5951910"/>
            <a:ext cx="1440160" cy="78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936206" y="6036929"/>
            <a:ext cx="126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Calibri" pitchFamily="34" charset="0"/>
              </a:rPr>
              <a:t>Entidades públicas</a:t>
            </a:r>
            <a:endParaRPr lang="es-PE" b="1" dirty="0">
              <a:latin typeface="Calibri" pitchFamily="34" charset="0"/>
            </a:endParaRPr>
          </a:p>
        </p:txBody>
      </p:sp>
      <p:sp>
        <p:nvSpPr>
          <p:cNvPr id="20" name="19 Flecha abajo"/>
          <p:cNvSpPr/>
          <p:nvPr/>
        </p:nvSpPr>
        <p:spPr>
          <a:xfrm rot="10800000">
            <a:off x="6936523" y="1588710"/>
            <a:ext cx="1091861" cy="5152658"/>
          </a:xfrm>
          <a:prstGeom prst="downArrow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Rectángulo"/>
          <p:cNvSpPr/>
          <p:nvPr/>
        </p:nvSpPr>
        <p:spPr>
          <a:xfrm>
            <a:off x="6747250" y="2348880"/>
            <a:ext cx="1569166" cy="8640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>
                <a:latin typeface="Calibri" pitchFamily="34" charset="0"/>
              </a:rPr>
              <a:t>PLAN ESTRATÉGICO </a:t>
            </a:r>
            <a:r>
              <a:rPr lang="es-PE" sz="1400" b="1" dirty="0" smtClean="0">
                <a:latin typeface="Calibri" pitchFamily="34" charset="0"/>
              </a:rPr>
              <a:t>MULTISECTORIAL</a:t>
            </a:r>
            <a:endParaRPr lang="es-PE" sz="1200" b="1" dirty="0">
              <a:latin typeface="Calibr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744377" y="3573016"/>
            <a:ext cx="1569166" cy="8640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latin typeface="Calibri" pitchFamily="34" charset="0"/>
              </a:rPr>
              <a:t>PLAN ESTRATÉGICO SECTORIAL MULTIANUAL</a:t>
            </a:r>
            <a:endParaRPr lang="es-PE" sz="1400" b="1" dirty="0">
              <a:latin typeface="Calibri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722977" y="4797152"/>
            <a:ext cx="1569166" cy="8640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" pitchFamily="34" charset="0"/>
              </a:rPr>
              <a:t>PLAN </a:t>
            </a:r>
            <a:r>
              <a:rPr lang="es-PE" sz="1400" b="1" dirty="0" smtClean="0">
                <a:latin typeface="Calibri" pitchFamily="34" charset="0"/>
              </a:rPr>
              <a:t>DE DESARROLLO CONCERTADO</a:t>
            </a:r>
            <a:endParaRPr lang="es-PE" sz="1400" b="1" dirty="0">
              <a:latin typeface="Calibr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747250" y="5949280"/>
            <a:ext cx="1569166" cy="6480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Calibri" pitchFamily="34" charset="0"/>
              </a:rPr>
              <a:t>PEI / POI</a:t>
            </a:r>
            <a:endParaRPr lang="es-PE" sz="1600" b="1" dirty="0">
              <a:latin typeface="Calibri" pitchFamily="34" charset="0"/>
            </a:endParaRPr>
          </a:p>
        </p:txBody>
      </p:sp>
      <p:cxnSp>
        <p:nvCxnSpPr>
          <p:cNvPr id="25" name="24 Conector recto de flecha"/>
          <p:cNvCxnSpPr>
            <a:endCxn id="21" idx="1"/>
          </p:cNvCxnSpPr>
          <p:nvPr/>
        </p:nvCxnSpPr>
        <p:spPr>
          <a:xfrm>
            <a:off x="5652120" y="2780928"/>
            <a:ext cx="109513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endCxn id="22" idx="1"/>
          </p:cNvCxnSpPr>
          <p:nvPr/>
        </p:nvCxnSpPr>
        <p:spPr>
          <a:xfrm>
            <a:off x="5580112" y="4005064"/>
            <a:ext cx="116426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endCxn id="23" idx="1"/>
          </p:cNvCxnSpPr>
          <p:nvPr/>
        </p:nvCxnSpPr>
        <p:spPr>
          <a:xfrm>
            <a:off x="5580112" y="5229200"/>
            <a:ext cx="114286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7" idx="3"/>
            <a:endCxn id="24" idx="1"/>
          </p:cNvCxnSpPr>
          <p:nvPr/>
        </p:nvCxnSpPr>
        <p:spPr>
          <a:xfrm flipV="1">
            <a:off x="5580112" y="6273316"/>
            <a:ext cx="1167138" cy="165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512168" cy="132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7375005" y="764704"/>
            <a:ext cx="1013419" cy="52322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latin typeface="Calibri" pitchFamily="34" charset="0"/>
              </a:rPr>
              <a:t>PEDN</a:t>
            </a:r>
            <a:endParaRPr lang="es-PE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3" grpId="0"/>
      <p:bldP spid="15" grpId="0"/>
      <p:bldP spid="16" grpId="0" animBg="1"/>
      <p:bldP spid="17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9512" y="188640"/>
          <a:ext cx="8712966" cy="6503770"/>
        </p:xfrm>
        <a:graphic>
          <a:graphicData uri="http://schemas.openxmlformats.org/drawingml/2006/table">
            <a:tbl>
              <a:tblPr/>
              <a:tblGrid>
                <a:gridCol w="288032"/>
                <a:gridCol w="326928"/>
                <a:gridCol w="105120"/>
                <a:gridCol w="575436"/>
                <a:gridCol w="288660"/>
                <a:gridCol w="326300"/>
                <a:gridCol w="465788"/>
                <a:gridCol w="190170"/>
                <a:gridCol w="504267"/>
                <a:gridCol w="266483"/>
                <a:gridCol w="266483"/>
                <a:gridCol w="278782"/>
                <a:gridCol w="278782"/>
                <a:gridCol w="245984"/>
                <a:gridCol w="230611"/>
                <a:gridCol w="303380"/>
                <a:gridCol w="303380"/>
                <a:gridCol w="230611"/>
                <a:gridCol w="230611"/>
                <a:gridCol w="278782"/>
                <a:gridCol w="278782"/>
                <a:gridCol w="230611"/>
                <a:gridCol w="230611"/>
                <a:gridCol w="323879"/>
                <a:gridCol w="323879"/>
                <a:gridCol w="684656"/>
                <a:gridCol w="655958"/>
              </a:tblGrid>
              <a:tr h="149388">
                <a:tc gridSpan="2">
                  <a:txBody>
                    <a:bodyPr/>
                    <a:lstStyle/>
                    <a:p>
                      <a:pPr algn="l" fontAlgn="b"/>
                      <a:endParaRPr lang="es-PE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367">
                <a:tc gridSpan="2"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4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44">
                <a:tc gridSpan="2"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SECUENCIA FUNCIONAL</a:t>
                      </a:r>
                      <a:endParaRPr lang="es-PE" sz="5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66">
                <a:tc gridSpan="2"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036">
                <a:tc gridSpan="27">
                  <a:txBody>
                    <a:bodyPr/>
                    <a:lstStyle/>
                    <a:p>
                      <a:pPr algn="ctr" rtl="1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FORMATO 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9266">
                <a:tc gridSpan="27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MATRÍZ DE PROGRAMACIÓN MENSUAL POR ACTIVIDADES – POI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9266">
                <a:tc gridSpan="27">
                  <a:txBody>
                    <a:bodyPr/>
                    <a:lstStyle/>
                    <a:p>
                      <a:pPr algn="ctr" fontAlgn="b"/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UNIDAD ORGÁNICA:………………………………………………………………………….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9266">
                <a:tc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s-PE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PE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PE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5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Nº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PRODUCTO / ACCIONES ESTRATEGICAS/ ACTIVIDADES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s-PE" sz="4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INDICADOR DE </a:t>
                      </a:r>
                      <a:r>
                        <a:rPr lang="es-PE" sz="900" b="1" i="0" u="none" strike="noStrike" dirty="0" smtClean="0">
                          <a:solidFill>
                            <a:srgbClr val="FFFFFF"/>
                          </a:solidFill>
                          <a:latin typeface="Arial Narrow"/>
                        </a:rPr>
                        <a:t>PRODUCCION</a:t>
                      </a:r>
                      <a:r>
                        <a:rPr lang="es-PE" sz="900" b="1" i="0" u="none" strike="noStrike" baseline="0" dirty="0" smtClean="0">
                          <a:solidFill>
                            <a:srgbClr val="FFFFFF"/>
                          </a:solidFill>
                          <a:latin typeface="Arial Narrow"/>
                        </a:rPr>
                        <a:t> FISICA</a:t>
                      </a:r>
                      <a:r>
                        <a:rPr lang="es-PE" sz="900" b="1" i="0" u="none" strike="noStrike" dirty="0" smtClean="0">
                          <a:solidFill>
                            <a:srgbClr val="FFFFFF"/>
                          </a:solidFill>
                          <a:latin typeface="Arial Narrow"/>
                        </a:rPr>
                        <a:t> </a:t>
                      </a:r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(5)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s-PE" sz="4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META 2015 (6)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s-PE" sz="4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PERIODO DE EJECUCION (7)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META PRESUPUESTAL (8)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PERSONA A CARGO DE LA ACTIVIDAD (9)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45314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I TRIM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ABR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II TRIM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SET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III TRIM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OCT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DIC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IV TRIM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92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PRODUCTO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5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500" b="1" i="0" u="none" strike="noStrike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355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5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4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ACCIONES ESTRATEGICAS 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ACTIVIDADES 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UNIDAD DE MEDIDA(4)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8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META ANUAL PRODUCCION FISICA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40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1.1. 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1.2. 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1.3. 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2.1. 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2.2….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2.3. 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3.1. 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3.2. 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5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3.3. 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66">
                <a:tc gridSpan="25">
                  <a:txBody>
                    <a:bodyPr/>
                    <a:lstStyle/>
                    <a:p>
                      <a:pPr algn="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PRESUPUESTO TOTAL (Incluye personal contratado por toda modalidad)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S/. 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79266">
                <a:tc gridSpan="2"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0564">
                <a:tc gridSpan="2"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_________________________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____________________________________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144">
                <a:tc gridSpan="2">
                  <a:txBody>
                    <a:bodyPr/>
                    <a:lstStyle/>
                    <a:p>
                      <a:pPr algn="ctr" fontAlgn="b"/>
                      <a:endParaRPr lang="es-PE" sz="5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5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Responsable Unidad Orgánica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Elaboración:  _________________________ 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5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Llamada rectangular"/>
          <p:cNvSpPr/>
          <p:nvPr/>
        </p:nvSpPr>
        <p:spPr>
          <a:xfrm>
            <a:off x="1331640" y="5589240"/>
            <a:ext cx="2160240" cy="936104"/>
          </a:xfrm>
          <a:prstGeom prst="wedgeRectCallout">
            <a:avLst>
              <a:gd name="adj1" fmla="val 152"/>
              <a:gd name="adj2" fmla="val -39583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2"/>
                </a:solidFill>
                <a:latin typeface="Candara" pitchFamily="34" charset="0"/>
              </a:rPr>
              <a:t>Expresado en el formato 1.2</a:t>
            </a:r>
            <a:endParaRPr lang="es-PE" sz="2000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6" name="5 Llamada rectangular"/>
          <p:cNvSpPr/>
          <p:nvPr/>
        </p:nvSpPr>
        <p:spPr>
          <a:xfrm>
            <a:off x="5220072" y="5157192"/>
            <a:ext cx="2160240" cy="936104"/>
          </a:xfrm>
          <a:prstGeom prst="wedgeRectCallout">
            <a:avLst>
              <a:gd name="adj1" fmla="val 152"/>
              <a:gd name="adj2" fmla="val -39583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2"/>
                </a:solidFill>
                <a:latin typeface="Candara" pitchFamily="34" charset="0"/>
              </a:rPr>
              <a:t>Metas determinadas por cada mes del año</a:t>
            </a:r>
            <a:endParaRPr lang="es-PE" sz="2000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9" name="8 Llamada rectangular"/>
          <p:cNvSpPr/>
          <p:nvPr/>
        </p:nvSpPr>
        <p:spPr>
          <a:xfrm>
            <a:off x="3923928" y="3573016"/>
            <a:ext cx="2160240" cy="936104"/>
          </a:xfrm>
          <a:prstGeom prst="wedgeRectCallout">
            <a:avLst>
              <a:gd name="adj1" fmla="val -86429"/>
              <a:gd name="adj2" fmla="val -8946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chemeClr val="tx2"/>
                </a:solidFill>
                <a:latin typeface="Candara" pitchFamily="34" charset="0"/>
              </a:rPr>
              <a:t>Es el valor proyectado de la unidad de medida para hacer el seguimiento al logro de los acciones estratégicas.</a:t>
            </a:r>
            <a:endParaRPr lang="es-PE" sz="1200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05036" y="797803"/>
            <a:ext cx="787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latin typeface="Calibri" pitchFamily="34" charset="0"/>
              </a:rPr>
              <a:t>Seguimiento para modificación</a:t>
            </a:r>
          </a:p>
          <a:p>
            <a:r>
              <a:rPr lang="es-PE" sz="2400" dirty="0" smtClean="0">
                <a:latin typeface="Calibri" pitchFamily="34" charset="0"/>
              </a:rPr>
              <a:t>Permite reorientar los esfuerzos de las entidades públicas.</a:t>
            </a:r>
            <a:endParaRPr lang="es-PE" sz="2400" dirty="0">
              <a:latin typeface="Calibri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6055" t="26107" r="13471" b="17909"/>
          <a:stretch/>
        </p:blipFill>
        <p:spPr bwMode="auto">
          <a:xfrm>
            <a:off x="697382" y="2051556"/>
            <a:ext cx="7547026" cy="3969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21890" y="6156012"/>
            <a:ext cx="2118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latin typeface="Calibri" pitchFamily="34" charset="0"/>
              </a:rPr>
              <a:t>Fuente: </a:t>
            </a:r>
            <a:r>
              <a:rPr lang="es-PE" sz="1400" dirty="0" err="1" smtClean="0">
                <a:latin typeface="Calibri" pitchFamily="34" charset="0"/>
              </a:rPr>
              <a:t>Arun</a:t>
            </a:r>
            <a:r>
              <a:rPr lang="es-PE" sz="1400" dirty="0" smtClean="0">
                <a:latin typeface="Calibri" pitchFamily="34" charset="0"/>
              </a:rPr>
              <a:t> Maira (2010)</a:t>
            </a:r>
            <a:endParaRPr lang="es-PE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7544" y="2132856"/>
          <a:ext cx="8430824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656184"/>
                <a:gridCol w="1617956"/>
                <a:gridCol w="1717219"/>
                <a:gridCol w="1711273"/>
              </a:tblGrid>
              <a:tr h="93180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Documentos a entregar</a:t>
                      </a:r>
                      <a:endParaRPr lang="es-ES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1er Trimestre (*)</a:t>
                      </a:r>
                      <a:endParaRPr lang="es-ES" sz="16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2do Trimestre / </a:t>
                      </a:r>
                    </a:p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1er Semestre</a:t>
                      </a:r>
                      <a:endParaRPr lang="es-ES" sz="16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3er Trimestre</a:t>
                      </a:r>
                      <a:endParaRPr lang="es-ES" sz="16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4to Trimestre / </a:t>
                      </a:r>
                    </a:p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Anual</a:t>
                      </a:r>
                      <a:endParaRPr lang="es-ES" sz="16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37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Modificación POI </a:t>
                      </a:r>
                      <a:r>
                        <a:rPr lang="es-ES" sz="18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marL="179388" indent="-179388" algn="l"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Por incremento o modificación de presupuesto</a:t>
                      </a:r>
                    </a:p>
                    <a:p>
                      <a:pPr marL="179388" indent="-179388" algn="l"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Por reformulación de metas</a:t>
                      </a:r>
                      <a:endParaRPr lang="es-ES" sz="1400" b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latin typeface="Calibri" pitchFamily="34" charset="0"/>
                        </a:rPr>
                        <a:t>Lunes 13 de Abril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latin typeface="Calibri" pitchFamily="34" charset="0"/>
                        </a:rPr>
                        <a:t>Lunes 22 de Junio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latin typeface="Calibri" pitchFamily="34" charset="0"/>
                        </a:rPr>
                        <a:t>Lunes 21 de Setiembre</a:t>
                      </a:r>
                      <a:r>
                        <a:rPr lang="es-ES" sz="1800" baseline="0" dirty="0" smtClean="0">
                          <a:latin typeface="Calibri" pitchFamily="34" charset="0"/>
                        </a:rPr>
                        <a:t> </a:t>
                      </a:r>
                      <a:endParaRPr lang="es-ES" sz="1800" dirty="0" smtClean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Viernes 18 de Diciembre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405676" y="557808"/>
            <a:ext cx="84868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Fechas</a:t>
            </a:r>
            <a:r>
              <a:rPr kumimoji="0" lang="es-PE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limites para la entrega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modificación de POI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5373216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latin typeface="Calibri" pitchFamily="34" charset="0"/>
              </a:rPr>
              <a:t>NOTA: Excepción por motivos de cambios en personal encargado en toda la institución.</a:t>
            </a:r>
            <a:endParaRPr lang="es-PE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55576" y="764704"/>
            <a:ext cx="723900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¿Para</a:t>
            </a:r>
            <a:r>
              <a:rPr kumimoji="0" lang="es-PE" sz="4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qué</a:t>
            </a:r>
            <a:r>
              <a:rPr kumimoji="0" lang="es-PE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hacer evaluación?</a:t>
            </a:r>
            <a:endParaRPr kumimoji="0" lang="es-PE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39552" y="2500306"/>
            <a:ext cx="8136904" cy="2786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“La evaluación es una herramienta que va a permitir el aprendizaje y lograr procesos orientados a la </a:t>
            </a:r>
            <a:r>
              <a:rPr kumimoji="0" lang="es-PE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mejora continua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tanto de las actividades en marcha, como de la programación, planificación y desarrollo de políticas. Sirve de </a:t>
            </a:r>
            <a:r>
              <a:rPr kumimoji="0" lang="es-PE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base para gestionar el conocimiento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y capitalizar las buenas prácticas de gestión”.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s-P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4590" t="45330" r="33016" b="27884"/>
          <a:stretch>
            <a:fillRect/>
          </a:stretch>
        </p:blipFill>
        <p:spPr bwMode="auto">
          <a:xfrm>
            <a:off x="4580243" y="4786322"/>
            <a:ext cx="3920847" cy="172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Candara" pitchFamily="34" charset="0"/>
              </a:rPr>
              <a:t>FORMATOS PARA EVALUACION</a:t>
            </a:r>
            <a:endParaRPr lang="es-ES" sz="4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" name="Picture 2" descr="https://encrypted-tbn2.gstatic.com/images?q=tbn:ANd9GcQhBmNxANKdT69AH4cTD5K2sQpOdQ6VrI1rGxKNmuzP8hlK-oW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6072230" cy="377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1697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/>
          <a:lstStyle/>
          <a:p>
            <a:pPr algn="ctr"/>
            <a:r>
              <a:rPr lang="es-PE" sz="3200" b="1" dirty="0" smtClean="0">
                <a:solidFill>
                  <a:schemeClr val="tx1"/>
                </a:solidFill>
                <a:latin typeface="Candara" pitchFamily="34" charset="0"/>
              </a:rPr>
              <a:t>Formato para evaluación trimestral complementario a reportes BSC</a:t>
            </a:r>
            <a:endParaRPr lang="es-ES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grpSp>
        <p:nvGrpSpPr>
          <p:cNvPr id="851" name="Group 16"/>
          <p:cNvGrpSpPr>
            <a:grpSpLocks noChangeAspect="1"/>
          </p:cNvGrpSpPr>
          <p:nvPr/>
        </p:nvGrpSpPr>
        <p:grpSpPr bwMode="auto">
          <a:xfrm>
            <a:off x="-4763" y="1285875"/>
            <a:ext cx="9572625" cy="5584824"/>
            <a:chOff x="-3" y="810"/>
            <a:chExt cx="6030" cy="3518"/>
          </a:xfrm>
        </p:grpSpPr>
        <p:sp>
          <p:nvSpPr>
            <p:cNvPr id="85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813"/>
              <a:ext cx="5760" cy="35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853" name="Group 217"/>
            <p:cNvGrpSpPr>
              <a:grpSpLocks/>
            </p:cNvGrpSpPr>
            <p:nvPr/>
          </p:nvGrpSpPr>
          <p:grpSpPr bwMode="auto">
            <a:xfrm>
              <a:off x="0" y="813"/>
              <a:ext cx="5760" cy="2360"/>
              <a:chOff x="0" y="813"/>
              <a:chExt cx="5760" cy="2360"/>
            </a:xfrm>
          </p:grpSpPr>
          <p:sp>
            <p:nvSpPr>
              <p:cNvPr id="1494" name="Rectangle 17"/>
              <p:cNvSpPr>
                <a:spLocks noChangeArrowheads="1"/>
              </p:cNvSpPr>
              <p:nvPr/>
            </p:nvSpPr>
            <p:spPr bwMode="auto">
              <a:xfrm>
                <a:off x="5073" y="813"/>
                <a:ext cx="404" cy="7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5" name="Rectangle 18"/>
              <p:cNvSpPr>
                <a:spLocks noChangeArrowheads="1"/>
              </p:cNvSpPr>
              <p:nvPr/>
            </p:nvSpPr>
            <p:spPr bwMode="auto">
              <a:xfrm>
                <a:off x="1167" y="1062"/>
                <a:ext cx="3236" cy="9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6" name="Rectangle 19"/>
              <p:cNvSpPr>
                <a:spLocks noChangeArrowheads="1"/>
              </p:cNvSpPr>
              <p:nvPr/>
            </p:nvSpPr>
            <p:spPr bwMode="auto">
              <a:xfrm>
                <a:off x="0" y="1574"/>
                <a:ext cx="1544" cy="252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7" name="Rectangle 20"/>
              <p:cNvSpPr>
                <a:spLocks noChangeArrowheads="1"/>
              </p:cNvSpPr>
              <p:nvPr/>
            </p:nvSpPr>
            <p:spPr bwMode="auto">
              <a:xfrm>
                <a:off x="1541" y="1574"/>
                <a:ext cx="1124" cy="252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8" name="Rectangle 21"/>
              <p:cNvSpPr>
                <a:spLocks noChangeArrowheads="1"/>
              </p:cNvSpPr>
              <p:nvPr/>
            </p:nvSpPr>
            <p:spPr bwMode="auto">
              <a:xfrm>
                <a:off x="2662" y="1574"/>
                <a:ext cx="112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9" name="Rectangle 22"/>
              <p:cNvSpPr>
                <a:spLocks noChangeArrowheads="1"/>
              </p:cNvSpPr>
              <p:nvPr/>
            </p:nvSpPr>
            <p:spPr bwMode="auto">
              <a:xfrm>
                <a:off x="3782" y="1574"/>
                <a:ext cx="1978" cy="252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0" name="Rectangle 23"/>
              <p:cNvSpPr>
                <a:spLocks noChangeArrowheads="1"/>
              </p:cNvSpPr>
              <p:nvPr/>
            </p:nvSpPr>
            <p:spPr bwMode="auto">
              <a:xfrm>
                <a:off x="0" y="1823"/>
                <a:ext cx="5760" cy="91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1" name="Rectangle 24"/>
              <p:cNvSpPr>
                <a:spLocks noChangeArrowheads="1"/>
              </p:cNvSpPr>
              <p:nvPr/>
            </p:nvSpPr>
            <p:spPr bwMode="auto">
              <a:xfrm>
                <a:off x="0" y="1911"/>
                <a:ext cx="1544" cy="1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2" name="Rectangle 25"/>
              <p:cNvSpPr>
                <a:spLocks noChangeArrowheads="1"/>
              </p:cNvSpPr>
              <p:nvPr/>
            </p:nvSpPr>
            <p:spPr bwMode="auto">
              <a:xfrm>
                <a:off x="1541" y="1911"/>
                <a:ext cx="1124" cy="123"/>
              </a:xfrm>
              <a:prstGeom prst="rect">
                <a:avLst/>
              </a:prstGeom>
              <a:solidFill>
                <a:srgbClr val="DCE6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3" name="Rectangle 26"/>
              <p:cNvSpPr>
                <a:spLocks noChangeArrowheads="1"/>
              </p:cNvSpPr>
              <p:nvPr/>
            </p:nvSpPr>
            <p:spPr bwMode="auto">
              <a:xfrm>
                <a:off x="2662" y="1911"/>
                <a:ext cx="1124" cy="12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4" name="Rectangle 27"/>
              <p:cNvSpPr>
                <a:spLocks noChangeArrowheads="1"/>
              </p:cNvSpPr>
              <p:nvPr/>
            </p:nvSpPr>
            <p:spPr bwMode="auto">
              <a:xfrm>
                <a:off x="3782" y="1911"/>
                <a:ext cx="1978" cy="1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5" name="Line 28"/>
              <p:cNvSpPr>
                <a:spLocks noChangeShapeType="1"/>
              </p:cNvSpPr>
              <p:nvPr/>
            </p:nvSpPr>
            <p:spPr bwMode="auto">
              <a:xfrm>
                <a:off x="2291" y="191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6" name="Rectangle 29"/>
              <p:cNvSpPr>
                <a:spLocks noChangeArrowheads="1"/>
              </p:cNvSpPr>
              <p:nvPr/>
            </p:nvSpPr>
            <p:spPr bwMode="auto">
              <a:xfrm>
                <a:off x="2291" y="1914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7" name="Line 30"/>
              <p:cNvSpPr>
                <a:spLocks noChangeShapeType="1"/>
              </p:cNvSpPr>
              <p:nvPr/>
            </p:nvSpPr>
            <p:spPr bwMode="auto">
              <a:xfrm>
                <a:off x="2291" y="191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8" name="Rectangle 31"/>
              <p:cNvSpPr>
                <a:spLocks noChangeArrowheads="1"/>
              </p:cNvSpPr>
              <p:nvPr/>
            </p:nvSpPr>
            <p:spPr bwMode="auto">
              <a:xfrm>
                <a:off x="2291" y="1917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9" name="Line 32"/>
              <p:cNvSpPr>
                <a:spLocks noChangeShapeType="1"/>
              </p:cNvSpPr>
              <p:nvPr/>
            </p:nvSpPr>
            <p:spPr bwMode="auto">
              <a:xfrm>
                <a:off x="2291" y="192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0" name="Rectangle 33"/>
              <p:cNvSpPr>
                <a:spLocks noChangeArrowheads="1"/>
              </p:cNvSpPr>
              <p:nvPr/>
            </p:nvSpPr>
            <p:spPr bwMode="auto">
              <a:xfrm>
                <a:off x="2291" y="1920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1" name="Line 34"/>
              <p:cNvSpPr>
                <a:spLocks noChangeShapeType="1"/>
              </p:cNvSpPr>
              <p:nvPr/>
            </p:nvSpPr>
            <p:spPr bwMode="auto">
              <a:xfrm>
                <a:off x="2291" y="192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2" name="Rectangle 35"/>
              <p:cNvSpPr>
                <a:spLocks noChangeArrowheads="1"/>
              </p:cNvSpPr>
              <p:nvPr/>
            </p:nvSpPr>
            <p:spPr bwMode="auto">
              <a:xfrm>
                <a:off x="2291" y="1923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3" name="Line 36"/>
              <p:cNvSpPr>
                <a:spLocks noChangeShapeType="1"/>
              </p:cNvSpPr>
              <p:nvPr/>
            </p:nvSpPr>
            <p:spPr bwMode="auto">
              <a:xfrm>
                <a:off x="2291" y="192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4" name="Rectangle 37"/>
              <p:cNvSpPr>
                <a:spLocks noChangeArrowheads="1"/>
              </p:cNvSpPr>
              <p:nvPr/>
            </p:nvSpPr>
            <p:spPr bwMode="auto">
              <a:xfrm>
                <a:off x="2291" y="1926"/>
                <a:ext cx="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5" name="Line 38"/>
              <p:cNvSpPr>
                <a:spLocks noChangeShapeType="1"/>
              </p:cNvSpPr>
              <p:nvPr/>
            </p:nvSpPr>
            <p:spPr bwMode="auto">
              <a:xfrm>
                <a:off x="3412" y="191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6" name="Rectangle 39"/>
              <p:cNvSpPr>
                <a:spLocks noChangeArrowheads="1"/>
              </p:cNvSpPr>
              <p:nvPr/>
            </p:nvSpPr>
            <p:spPr bwMode="auto">
              <a:xfrm>
                <a:off x="3412" y="1914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7" name="Line 40"/>
              <p:cNvSpPr>
                <a:spLocks noChangeShapeType="1"/>
              </p:cNvSpPr>
              <p:nvPr/>
            </p:nvSpPr>
            <p:spPr bwMode="auto">
              <a:xfrm>
                <a:off x="3412" y="191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8" name="Rectangle 41"/>
              <p:cNvSpPr>
                <a:spLocks noChangeArrowheads="1"/>
              </p:cNvSpPr>
              <p:nvPr/>
            </p:nvSpPr>
            <p:spPr bwMode="auto">
              <a:xfrm>
                <a:off x="3412" y="1917"/>
                <a:ext cx="1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9" name="Line 42"/>
              <p:cNvSpPr>
                <a:spLocks noChangeShapeType="1"/>
              </p:cNvSpPr>
              <p:nvPr/>
            </p:nvSpPr>
            <p:spPr bwMode="auto">
              <a:xfrm>
                <a:off x="3412" y="192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0" name="Rectangle 43"/>
              <p:cNvSpPr>
                <a:spLocks noChangeArrowheads="1"/>
              </p:cNvSpPr>
              <p:nvPr/>
            </p:nvSpPr>
            <p:spPr bwMode="auto">
              <a:xfrm>
                <a:off x="3412" y="1920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1" name="Line 44"/>
              <p:cNvSpPr>
                <a:spLocks noChangeShapeType="1"/>
              </p:cNvSpPr>
              <p:nvPr/>
            </p:nvSpPr>
            <p:spPr bwMode="auto">
              <a:xfrm>
                <a:off x="3412" y="192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2" name="Rectangle 45"/>
              <p:cNvSpPr>
                <a:spLocks noChangeArrowheads="1"/>
              </p:cNvSpPr>
              <p:nvPr/>
            </p:nvSpPr>
            <p:spPr bwMode="auto">
              <a:xfrm>
                <a:off x="3412" y="1923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3" name="Line 46"/>
              <p:cNvSpPr>
                <a:spLocks noChangeShapeType="1"/>
              </p:cNvSpPr>
              <p:nvPr/>
            </p:nvSpPr>
            <p:spPr bwMode="auto">
              <a:xfrm>
                <a:off x="3412" y="1926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4" name="Rectangle 47"/>
              <p:cNvSpPr>
                <a:spLocks noChangeArrowheads="1"/>
              </p:cNvSpPr>
              <p:nvPr/>
            </p:nvSpPr>
            <p:spPr bwMode="auto">
              <a:xfrm>
                <a:off x="3412" y="1926"/>
                <a:ext cx="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5" name="Rectangle 48"/>
              <p:cNvSpPr>
                <a:spLocks noChangeArrowheads="1"/>
              </p:cNvSpPr>
              <p:nvPr/>
            </p:nvSpPr>
            <p:spPr bwMode="auto">
              <a:xfrm>
                <a:off x="0" y="2032"/>
                <a:ext cx="5760" cy="97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6" name="Rectangle 49"/>
              <p:cNvSpPr>
                <a:spLocks noChangeArrowheads="1"/>
              </p:cNvSpPr>
              <p:nvPr/>
            </p:nvSpPr>
            <p:spPr bwMode="auto">
              <a:xfrm>
                <a:off x="1541" y="2126"/>
                <a:ext cx="1124" cy="123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7" name="Rectangle 50"/>
              <p:cNvSpPr>
                <a:spLocks noChangeArrowheads="1"/>
              </p:cNvSpPr>
              <p:nvPr/>
            </p:nvSpPr>
            <p:spPr bwMode="auto">
              <a:xfrm>
                <a:off x="2662" y="2126"/>
                <a:ext cx="1124" cy="12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8" name="Line 51"/>
              <p:cNvSpPr>
                <a:spLocks noChangeShapeType="1"/>
              </p:cNvSpPr>
              <p:nvPr/>
            </p:nvSpPr>
            <p:spPr bwMode="auto">
              <a:xfrm>
                <a:off x="2291" y="212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9" name="Rectangle 52"/>
              <p:cNvSpPr>
                <a:spLocks noChangeArrowheads="1"/>
              </p:cNvSpPr>
              <p:nvPr/>
            </p:nvSpPr>
            <p:spPr bwMode="auto">
              <a:xfrm>
                <a:off x="2291" y="2129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0" name="Line 53"/>
              <p:cNvSpPr>
                <a:spLocks noChangeShapeType="1"/>
              </p:cNvSpPr>
              <p:nvPr/>
            </p:nvSpPr>
            <p:spPr bwMode="auto">
              <a:xfrm>
                <a:off x="2291" y="213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1" name="Rectangle 54"/>
              <p:cNvSpPr>
                <a:spLocks noChangeArrowheads="1"/>
              </p:cNvSpPr>
              <p:nvPr/>
            </p:nvSpPr>
            <p:spPr bwMode="auto">
              <a:xfrm>
                <a:off x="2291" y="2132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2" name="Line 55"/>
              <p:cNvSpPr>
                <a:spLocks noChangeShapeType="1"/>
              </p:cNvSpPr>
              <p:nvPr/>
            </p:nvSpPr>
            <p:spPr bwMode="auto">
              <a:xfrm>
                <a:off x="2291" y="213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3" name="Rectangle 56"/>
              <p:cNvSpPr>
                <a:spLocks noChangeArrowheads="1"/>
              </p:cNvSpPr>
              <p:nvPr/>
            </p:nvSpPr>
            <p:spPr bwMode="auto">
              <a:xfrm>
                <a:off x="2291" y="2135"/>
                <a:ext cx="10" cy="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4" name="Line 57"/>
              <p:cNvSpPr>
                <a:spLocks noChangeShapeType="1"/>
              </p:cNvSpPr>
              <p:nvPr/>
            </p:nvSpPr>
            <p:spPr bwMode="auto">
              <a:xfrm>
                <a:off x="2291" y="21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5" name="Rectangle 58"/>
              <p:cNvSpPr>
                <a:spLocks noChangeArrowheads="1"/>
              </p:cNvSpPr>
              <p:nvPr/>
            </p:nvSpPr>
            <p:spPr bwMode="auto">
              <a:xfrm>
                <a:off x="2291" y="2137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6" name="Line 59"/>
              <p:cNvSpPr>
                <a:spLocks noChangeShapeType="1"/>
              </p:cNvSpPr>
              <p:nvPr/>
            </p:nvSpPr>
            <p:spPr bwMode="auto">
              <a:xfrm>
                <a:off x="2291" y="214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7" name="Rectangle 60"/>
              <p:cNvSpPr>
                <a:spLocks noChangeArrowheads="1"/>
              </p:cNvSpPr>
              <p:nvPr/>
            </p:nvSpPr>
            <p:spPr bwMode="auto">
              <a:xfrm>
                <a:off x="2291" y="2140"/>
                <a:ext cx="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8" name="Line 61"/>
              <p:cNvSpPr>
                <a:spLocks noChangeShapeType="1"/>
              </p:cNvSpPr>
              <p:nvPr/>
            </p:nvSpPr>
            <p:spPr bwMode="auto">
              <a:xfrm>
                <a:off x="3412" y="212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9" name="Rectangle 62"/>
              <p:cNvSpPr>
                <a:spLocks noChangeArrowheads="1"/>
              </p:cNvSpPr>
              <p:nvPr/>
            </p:nvSpPr>
            <p:spPr bwMode="auto">
              <a:xfrm>
                <a:off x="3412" y="2129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0" name="Line 63"/>
              <p:cNvSpPr>
                <a:spLocks noChangeShapeType="1"/>
              </p:cNvSpPr>
              <p:nvPr/>
            </p:nvSpPr>
            <p:spPr bwMode="auto">
              <a:xfrm>
                <a:off x="3412" y="213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1" name="Rectangle 64"/>
              <p:cNvSpPr>
                <a:spLocks noChangeArrowheads="1"/>
              </p:cNvSpPr>
              <p:nvPr/>
            </p:nvSpPr>
            <p:spPr bwMode="auto">
              <a:xfrm>
                <a:off x="3412" y="2132"/>
                <a:ext cx="1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2" name="Line 65"/>
              <p:cNvSpPr>
                <a:spLocks noChangeShapeType="1"/>
              </p:cNvSpPr>
              <p:nvPr/>
            </p:nvSpPr>
            <p:spPr bwMode="auto">
              <a:xfrm>
                <a:off x="3412" y="213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3" name="Rectangle 66"/>
              <p:cNvSpPr>
                <a:spLocks noChangeArrowheads="1"/>
              </p:cNvSpPr>
              <p:nvPr/>
            </p:nvSpPr>
            <p:spPr bwMode="auto">
              <a:xfrm>
                <a:off x="3412" y="2135"/>
                <a:ext cx="10" cy="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4" name="Line 67"/>
              <p:cNvSpPr>
                <a:spLocks noChangeShapeType="1"/>
              </p:cNvSpPr>
              <p:nvPr/>
            </p:nvSpPr>
            <p:spPr bwMode="auto">
              <a:xfrm>
                <a:off x="3412" y="213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5" name="Rectangle 68"/>
              <p:cNvSpPr>
                <a:spLocks noChangeArrowheads="1"/>
              </p:cNvSpPr>
              <p:nvPr/>
            </p:nvSpPr>
            <p:spPr bwMode="auto">
              <a:xfrm>
                <a:off x="3412" y="2137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6" name="Line 69"/>
              <p:cNvSpPr>
                <a:spLocks noChangeShapeType="1"/>
              </p:cNvSpPr>
              <p:nvPr/>
            </p:nvSpPr>
            <p:spPr bwMode="auto">
              <a:xfrm>
                <a:off x="3412" y="2140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7" name="Rectangle 70"/>
              <p:cNvSpPr>
                <a:spLocks noChangeArrowheads="1"/>
              </p:cNvSpPr>
              <p:nvPr/>
            </p:nvSpPr>
            <p:spPr bwMode="auto">
              <a:xfrm>
                <a:off x="3412" y="2140"/>
                <a:ext cx="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8" name="Rectangle 71"/>
              <p:cNvSpPr>
                <a:spLocks noChangeArrowheads="1"/>
              </p:cNvSpPr>
              <p:nvPr/>
            </p:nvSpPr>
            <p:spPr bwMode="auto">
              <a:xfrm>
                <a:off x="1541" y="2246"/>
                <a:ext cx="1124" cy="123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9" name="Rectangle 72"/>
              <p:cNvSpPr>
                <a:spLocks noChangeArrowheads="1"/>
              </p:cNvSpPr>
              <p:nvPr/>
            </p:nvSpPr>
            <p:spPr bwMode="auto">
              <a:xfrm>
                <a:off x="2662" y="2246"/>
                <a:ext cx="1124" cy="12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0" name="Line 73"/>
              <p:cNvSpPr>
                <a:spLocks noChangeShapeType="1"/>
              </p:cNvSpPr>
              <p:nvPr/>
            </p:nvSpPr>
            <p:spPr bwMode="auto">
              <a:xfrm>
                <a:off x="2291" y="22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1" name="Rectangle 74"/>
              <p:cNvSpPr>
                <a:spLocks noChangeArrowheads="1"/>
              </p:cNvSpPr>
              <p:nvPr/>
            </p:nvSpPr>
            <p:spPr bwMode="auto">
              <a:xfrm>
                <a:off x="2291" y="2249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2" name="Line 75"/>
              <p:cNvSpPr>
                <a:spLocks noChangeShapeType="1"/>
              </p:cNvSpPr>
              <p:nvPr/>
            </p:nvSpPr>
            <p:spPr bwMode="auto">
              <a:xfrm>
                <a:off x="2291" y="225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3" name="Rectangle 76"/>
              <p:cNvSpPr>
                <a:spLocks noChangeArrowheads="1"/>
              </p:cNvSpPr>
              <p:nvPr/>
            </p:nvSpPr>
            <p:spPr bwMode="auto">
              <a:xfrm>
                <a:off x="2291" y="2252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4" name="Line 77"/>
              <p:cNvSpPr>
                <a:spLocks noChangeShapeType="1"/>
              </p:cNvSpPr>
              <p:nvPr/>
            </p:nvSpPr>
            <p:spPr bwMode="auto">
              <a:xfrm>
                <a:off x="2291" y="225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5" name="Rectangle 78"/>
              <p:cNvSpPr>
                <a:spLocks noChangeArrowheads="1"/>
              </p:cNvSpPr>
              <p:nvPr/>
            </p:nvSpPr>
            <p:spPr bwMode="auto">
              <a:xfrm>
                <a:off x="2291" y="225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6" name="Line 79"/>
              <p:cNvSpPr>
                <a:spLocks noChangeShapeType="1"/>
              </p:cNvSpPr>
              <p:nvPr/>
            </p:nvSpPr>
            <p:spPr bwMode="auto">
              <a:xfrm>
                <a:off x="2291" y="225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7" name="Rectangle 80"/>
              <p:cNvSpPr>
                <a:spLocks noChangeArrowheads="1"/>
              </p:cNvSpPr>
              <p:nvPr/>
            </p:nvSpPr>
            <p:spPr bwMode="auto">
              <a:xfrm>
                <a:off x="2291" y="2258"/>
                <a:ext cx="7" cy="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8" name="Line 81"/>
              <p:cNvSpPr>
                <a:spLocks noChangeShapeType="1"/>
              </p:cNvSpPr>
              <p:nvPr/>
            </p:nvSpPr>
            <p:spPr bwMode="auto">
              <a:xfrm>
                <a:off x="2291" y="226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9" name="Rectangle 82"/>
              <p:cNvSpPr>
                <a:spLocks noChangeArrowheads="1"/>
              </p:cNvSpPr>
              <p:nvPr/>
            </p:nvSpPr>
            <p:spPr bwMode="auto">
              <a:xfrm>
                <a:off x="2291" y="2260"/>
                <a:ext cx="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0" name="Line 83"/>
              <p:cNvSpPr>
                <a:spLocks noChangeShapeType="1"/>
              </p:cNvSpPr>
              <p:nvPr/>
            </p:nvSpPr>
            <p:spPr bwMode="auto">
              <a:xfrm>
                <a:off x="3412" y="22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1" name="Rectangle 84"/>
              <p:cNvSpPr>
                <a:spLocks noChangeArrowheads="1"/>
              </p:cNvSpPr>
              <p:nvPr/>
            </p:nvSpPr>
            <p:spPr bwMode="auto">
              <a:xfrm>
                <a:off x="3412" y="2249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2" name="Line 85"/>
              <p:cNvSpPr>
                <a:spLocks noChangeShapeType="1"/>
              </p:cNvSpPr>
              <p:nvPr/>
            </p:nvSpPr>
            <p:spPr bwMode="auto">
              <a:xfrm>
                <a:off x="3412" y="22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3" name="Rectangle 86"/>
              <p:cNvSpPr>
                <a:spLocks noChangeArrowheads="1"/>
              </p:cNvSpPr>
              <p:nvPr/>
            </p:nvSpPr>
            <p:spPr bwMode="auto">
              <a:xfrm>
                <a:off x="3412" y="2252"/>
                <a:ext cx="1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4" name="Line 87"/>
              <p:cNvSpPr>
                <a:spLocks noChangeShapeType="1"/>
              </p:cNvSpPr>
              <p:nvPr/>
            </p:nvSpPr>
            <p:spPr bwMode="auto">
              <a:xfrm>
                <a:off x="3412" y="225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5" name="Rectangle 88"/>
              <p:cNvSpPr>
                <a:spLocks noChangeArrowheads="1"/>
              </p:cNvSpPr>
              <p:nvPr/>
            </p:nvSpPr>
            <p:spPr bwMode="auto">
              <a:xfrm>
                <a:off x="3412" y="225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6" name="Line 89"/>
              <p:cNvSpPr>
                <a:spLocks noChangeShapeType="1"/>
              </p:cNvSpPr>
              <p:nvPr/>
            </p:nvSpPr>
            <p:spPr bwMode="auto">
              <a:xfrm>
                <a:off x="3412" y="225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7" name="Rectangle 90"/>
              <p:cNvSpPr>
                <a:spLocks noChangeArrowheads="1"/>
              </p:cNvSpPr>
              <p:nvPr/>
            </p:nvSpPr>
            <p:spPr bwMode="auto">
              <a:xfrm>
                <a:off x="3412" y="2258"/>
                <a:ext cx="7" cy="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8" name="Line 91"/>
              <p:cNvSpPr>
                <a:spLocks noChangeShapeType="1"/>
              </p:cNvSpPr>
              <p:nvPr/>
            </p:nvSpPr>
            <p:spPr bwMode="auto">
              <a:xfrm>
                <a:off x="3412" y="2260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9" name="Rectangle 92"/>
              <p:cNvSpPr>
                <a:spLocks noChangeArrowheads="1"/>
              </p:cNvSpPr>
              <p:nvPr/>
            </p:nvSpPr>
            <p:spPr bwMode="auto">
              <a:xfrm>
                <a:off x="3412" y="2260"/>
                <a:ext cx="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0" name="Rectangle 93"/>
              <p:cNvSpPr>
                <a:spLocks noChangeArrowheads="1"/>
              </p:cNvSpPr>
              <p:nvPr/>
            </p:nvSpPr>
            <p:spPr bwMode="auto">
              <a:xfrm>
                <a:off x="1541" y="2366"/>
                <a:ext cx="1124" cy="123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1" name="Rectangle 94"/>
              <p:cNvSpPr>
                <a:spLocks noChangeArrowheads="1"/>
              </p:cNvSpPr>
              <p:nvPr/>
            </p:nvSpPr>
            <p:spPr bwMode="auto">
              <a:xfrm>
                <a:off x="2662" y="2366"/>
                <a:ext cx="1124" cy="12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2" name="Line 95"/>
              <p:cNvSpPr>
                <a:spLocks noChangeShapeType="1"/>
              </p:cNvSpPr>
              <p:nvPr/>
            </p:nvSpPr>
            <p:spPr bwMode="auto">
              <a:xfrm>
                <a:off x="2291" y="236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3" name="Rectangle 96"/>
              <p:cNvSpPr>
                <a:spLocks noChangeArrowheads="1"/>
              </p:cNvSpPr>
              <p:nvPr/>
            </p:nvSpPr>
            <p:spPr bwMode="auto">
              <a:xfrm>
                <a:off x="2291" y="2369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4" name="Line 97"/>
              <p:cNvSpPr>
                <a:spLocks noChangeShapeType="1"/>
              </p:cNvSpPr>
              <p:nvPr/>
            </p:nvSpPr>
            <p:spPr bwMode="auto">
              <a:xfrm>
                <a:off x="2291" y="237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5" name="Rectangle 98"/>
              <p:cNvSpPr>
                <a:spLocks noChangeArrowheads="1"/>
              </p:cNvSpPr>
              <p:nvPr/>
            </p:nvSpPr>
            <p:spPr bwMode="auto">
              <a:xfrm>
                <a:off x="2291" y="2372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6" name="Line 99"/>
              <p:cNvSpPr>
                <a:spLocks noChangeShapeType="1"/>
              </p:cNvSpPr>
              <p:nvPr/>
            </p:nvSpPr>
            <p:spPr bwMode="auto">
              <a:xfrm>
                <a:off x="2291" y="237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7" name="Rectangle 100"/>
              <p:cNvSpPr>
                <a:spLocks noChangeArrowheads="1"/>
              </p:cNvSpPr>
              <p:nvPr/>
            </p:nvSpPr>
            <p:spPr bwMode="auto">
              <a:xfrm>
                <a:off x="2291" y="237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8" name="Line 101"/>
              <p:cNvSpPr>
                <a:spLocks noChangeShapeType="1"/>
              </p:cNvSpPr>
              <p:nvPr/>
            </p:nvSpPr>
            <p:spPr bwMode="auto">
              <a:xfrm>
                <a:off x="2291" y="237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9" name="Rectangle 102"/>
              <p:cNvSpPr>
                <a:spLocks noChangeArrowheads="1"/>
              </p:cNvSpPr>
              <p:nvPr/>
            </p:nvSpPr>
            <p:spPr bwMode="auto">
              <a:xfrm>
                <a:off x="2291" y="2378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0" name="Line 103"/>
              <p:cNvSpPr>
                <a:spLocks noChangeShapeType="1"/>
              </p:cNvSpPr>
              <p:nvPr/>
            </p:nvSpPr>
            <p:spPr bwMode="auto">
              <a:xfrm>
                <a:off x="2291" y="238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1" name="Rectangle 104"/>
              <p:cNvSpPr>
                <a:spLocks noChangeArrowheads="1"/>
              </p:cNvSpPr>
              <p:nvPr/>
            </p:nvSpPr>
            <p:spPr bwMode="auto">
              <a:xfrm>
                <a:off x="2291" y="2381"/>
                <a:ext cx="4" cy="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2" name="Line 105"/>
              <p:cNvSpPr>
                <a:spLocks noChangeShapeType="1"/>
              </p:cNvSpPr>
              <p:nvPr/>
            </p:nvSpPr>
            <p:spPr bwMode="auto">
              <a:xfrm>
                <a:off x="3412" y="236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3" name="Rectangle 106"/>
              <p:cNvSpPr>
                <a:spLocks noChangeArrowheads="1"/>
              </p:cNvSpPr>
              <p:nvPr/>
            </p:nvSpPr>
            <p:spPr bwMode="auto">
              <a:xfrm>
                <a:off x="3412" y="2369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4" name="Line 107"/>
              <p:cNvSpPr>
                <a:spLocks noChangeShapeType="1"/>
              </p:cNvSpPr>
              <p:nvPr/>
            </p:nvSpPr>
            <p:spPr bwMode="auto">
              <a:xfrm>
                <a:off x="3412" y="237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5" name="Rectangle 108"/>
              <p:cNvSpPr>
                <a:spLocks noChangeArrowheads="1"/>
              </p:cNvSpPr>
              <p:nvPr/>
            </p:nvSpPr>
            <p:spPr bwMode="auto">
              <a:xfrm>
                <a:off x="3412" y="2372"/>
                <a:ext cx="1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6" name="Line 109"/>
              <p:cNvSpPr>
                <a:spLocks noChangeShapeType="1"/>
              </p:cNvSpPr>
              <p:nvPr/>
            </p:nvSpPr>
            <p:spPr bwMode="auto">
              <a:xfrm>
                <a:off x="3412" y="237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7" name="Rectangle 110"/>
              <p:cNvSpPr>
                <a:spLocks noChangeArrowheads="1"/>
              </p:cNvSpPr>
              <p:nvPr/>
            </p:nvSpPr>
            <p:spPr bwMode="auto">
              <a:xfrm>
                <a:off x="3412" y="237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8" name="Line 111"/>
              <p:cNvSpPr>
                <a:spLocks noChangeShapeType="1"/>
              </p:cNvSpPr>
              <p:nvPr/>
            </p:nvSpPr>
            <p:spPr bwMode="auto">
              <a:xfrm>
                <a:off x="3412" y="237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9" name="Rectangle 112"/>
              <p:cNvSpPr>
                <a:spLocks noChangeArrowheads="1"/>
              </p:cNvSpPr>
              <p:nvPr/>
            </p:nvSpPr>
            <p:spPr bwMode="auto">
              <a:xfrm>
                <a:off x="3412" y="2378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0" name="Line 113"/>
              <p:cNvSpPr>
                <a:spLocks noChangeShapeType="1"/>
              </p:cNvSpPr>
              <p:nvPr/>
            </p:nvSpPr>
            <p:spPr bwMode="auto">
              <a:xfrm>
                <a:off x="3412" y="238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1" name="Rectangle 114"/>
              <p:cNvSpPr>
                <a:spLocks noChangeArrowheads="1"/>
              </p:cNvSpPr>
              <p:nvPr/>
            </p:nvSpPr>
            <p:spPr bwMode="auto">
              <a:xfrm>
                <a:off x="3412" y="2381"/>
                <a:ext cx="3" cy="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2" name="Rectangle 115"/>
              <p:cNvSpPr>
                <a:spLocks noChangeArrowheads="1"/>
              </p:cNvSpPr>
              <p:nvPr/>
            </p:nvSpPr>
            <p:spPr bwMode="auto">
              <a:xfrm>
                <a:off x="1541" y="2486"/>
                <a:ext cx="1124" cy="123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3" name="Rectangle 116"/>
              <p:cNvSpPr>
                <a:spLocks noChangeArrowheads="1"/>
              </p:cNvSpPr>
              <p:nvPr/>
            </p:nvSpPr>
            <p:spPr bwMode="auto">
              <a:xfrm>
                <a:off x="2662" y="2486"/>
                <a:ext cx="1124" cy="12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4" name="Line 117"/>
              <p:cNvSpPr>
                <a:spLocks noChangeShapeType="1"/>
              </p:cNvSpPr>
              <p:nvPr/>
            </p:nvSpPr>
            <p:spPr bwMode="auto">
              <a:xfrm>
                <a:off x="2291" y="248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5" name="Rectangle 118"/>
              <p:cNvSpPr>
                <a:spLocks noChangeArrowheads="1"/>
              </p:cNvSpPr>
              <p:nvPr/>
            </p:nvSpPr>
            <p:spPr bwMode="auto">
              <a:xfrm>
                <a:off x="2291" y="2489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6" name="Line 119"/>
              <p:cNvSpPr>
                <a:spLocks noChangeShapeType="1"/>
              </p:cNvSpPr>
              <p:nvPr/>
            </p:nvSpPr>
            <p:spPr bwMode="auto">
              <a:xfrm>
                <a:off x="2291" y="249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7" name="Rectangle 120"/>
              <p:cNvSpPr>
                <a:spLocks noChangeArrowheads="1"/>
              </p:cNvSpPr>
              <p:nvPr/>
            </p:nvSpPr>
            <p:spPr bwMode="auto">
              <a:xfrm>
                <a:off x="2291" y="2492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8" name="Line 121"/>
              <p:cNvSpPr>
                <a:spLocks noChangeShapeType="1"/>
              </p:cNvSpPr>
              <p:nvPr/>
            </p:nvSpPr>
            <p:spPr bwMode="auto">
              <a:xfrm>
                <a:off x="2291" y="249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9" name="Rectangle 122"/>
              <p:cNvSpPr>
                <a:spLocks noChangeArrowheads="1"/>
              </p:cNvSpPr>
              <p:nvPr/>
            </p:nvSpPr>
            <p:spPr bwMode="auto">
              <a:xfrm>
                <a:off x="2291" y="249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0" name="Line 123"/>
              <p:cNvSpPr>
                <a:spLocks noChangeShapeType="1"/>
              </p:cNvSpPr>
              <p:nvPr/>
            </p:nvSpPr>
            <p:spPr bwMode="auto">
              <a:xfrm>
                <a:off x="2291" y="249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1" name="Rectangle 124"/>
              <p:cNvSpPr>
                <a:spLocks noChangeArrowheads="1"/>
              </p:cNvSpPr>
              <p:nvPr/>
            </p:nvSpPr>
            <p:spPr bwMode="auto">
              <a:xfrm>
                <a:off x="2291" y="2498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2" name="Line 125"/>
              <p:cNvSpPr>
                <a:spLocks noChangeShapeType="1"/>
              </p:cNvSpPr>
              <p:nvPr/>
            </p:nvSpPr>
            <p:spPr bwMode="auto">
              <a:xfrm>
                <a:off x="2291" y="250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3" name="Rectangle 126"/>
              <p:cNvSpPr>
                <a:spLocks noChangeArrowheads="1"/>
              </p:cNvSpPr>
              <p:nvPr/>
            </p:nvSpPr>
            <p:spPr bwMode="auto">
              <a:xfrm>
                <a:off x="2291" y="2501"/>
                <a:ext cx="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4" name="Line 127"/>
              <p:cNvSpPr>
                <a:spLocks noChangeShapeType="1"/>
              </p:cNvSpPr>
              <p:nvPr/>
            </p:nvSpPr>
            <p:spPr bwMode="auto">
              <a:xfrm>
                <a:off x="3412" y="248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5" name="Rectangle 128"/>
              <p:cNvSpPr>
                <a:spLocks noChangeArrowheads="1"/>
              </p:cNvSpPr>
              <p:nvPr/>
            </p:nvSpPr>
            <p:spPr bwMode="auto">
              <a:xfrm>
                <a:off x="3412" y="2489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6" name="Line 129"/>
              <p:cNvSpPr>
                <a:spLocks noChangeShapeType="1"/>
              </p:cNvSpPr>
              <p:nvPr/>
            </p:nvSpPr>
            <p:spPr bwMode="auto">
              <a:xfrm>
                <a:off x="3412" y="249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7" name="Rectangle 130"/>
              <p:cNvSpPr>
                <a:spLocks noChangeArrowheads="1"/>
              </p:cNvSpPr>
              <p:nvPr/>
            </p:nvSpPr>
            <p:spPr bwMode="auto">
              <a:xfrm>
                <a:off x="3412" y="2492"/>
                <a:ext cx="1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8" name="Line 131"/>
              <p:cNvSpPr>
                <a:spLocks noChangeShapeType="1"/>
              </p:cNvSpPr>
              <p:nvPr/>
            </p:nvSpPr>
            <p:spPr bwMode="auto">
              <a:xfrm>
                <a:off x="3412" y="249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9" name="Rectangle 132"/>
              <p:cNvSpPr>
                <a:spLocks noChangeArrowheads="1"/>
              </p:cNvSpPr>
              <p:nvPr/>
            </p:nvSpPr>
            <p:spPr bwMode="auto">
              <a:xfrm>
                <a:off x="3412" y="249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0" name="Line 133"/>
              <p:cNvSpPr>
                <a:spLocks noChangeShapeType="1"/>
              </p:cNvSpPr>
              <p:nvPr/>
            </p:nvSpPr>
            <p:spPr bwMode="auto">
              <a:xfrm>
                <a:off x="3412" y="249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1" name="Rectangle 134"/>
              <p:cNvSpPr>
                <a:spLocks noChangeArrowheads="1"/>
              </p:cNvSpPr>
              <p:nvPr/>
            </p:nvSpPr>
            <p:spPr bwMode="auto">
              <a:xfrm>
                <a:off x="3412" y="2498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2" name="Line 135"/>
              <p:cNvSpPr>
                <a:spLocks noChangeShapeType="1"/>
              </p:cNvSpPr>
              <p:nvPr/>
            </p:nvSpPr>
            <p:spPr bwMode="auto">
              <a:xfrm>
                <a:off x="3412" y="250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3" name="Rectangle 136"/>
              <p:cNvSpPr>
                <a:spLocks noChangeArrowheads="1"/>
              </p:cNvSpPr>
              <p:nvPr/>
            </p:nvSpPr>
            <p:spPr bwMode="auto">
              <a:xfrm>
                <a:off x="3412" y="2501"/>
                <a:ext cx="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4" name="Rectangle 137"/>
              <p:cNvSpPr>
                <a:spLocks noChangeArrowheads="1"/>
              </p:cNvSpPr>
              <p:nvPr/>
            </p:nvSpPr>
            <p:spPr bwMode="auto">
              <a:xfrm>
                <a:off x="1541" y="2607"/>
                <a:ext cx="1124" cy="123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5" name="Rectangle 138"/>
              <p:cNvSpPr>
                <a:spLocks noChangeArrowheads="1"/>
              </p:cNvSpPr>
              <p:nvPr/>
            </p:nvSpPr>
            <p:spPr bwMode="auto">
              <a:xfrm>
                <a:off x="2662" y="2607"/>
                <a:ext cx="1124" cy="12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6" name="Line 139"/>
              <p:cNvSpPr>
                <a:spLocks noChangeShapeType="1"/>
              </p:cNvSpPr>
              <p:nvPr/>
            </p:nvSpPr>
            <p:spPr bwMode="auto">
              <a:xfrm>
                <a:off x="2291" y="260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7" name="Rectangle 140"/>
              <p:cNvSpPr>
                <a:spLocks noChangeArrowheads="1"/>
              </p:cNvSpPr>
              <p:nvPr/>
            </p:nvSpPr>
            <p:spPr bwMode="auto">
              <a:xfrm>
                <a:off x="2291" y="2609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8" name="Line 141"/>
              <p:cNvSpPr>
                <a:spLocks noChangeShapeType="1"/>
              </p:cNvSpPr>
              <p:nvPr/>
            </p:nvSpPr>
            <p:spPr bwMode="auto">
              <a:xfrm>
                <a:off x="2291" y="261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9" name="Rectangle 142"/>
              <p:cNvSpPr>
                <a:spLocks noChangeArrowheads="1"/>
              </p:cNvSpPr>
              <p:nvPr/>
            </p:nvSpPr>
            <p:spPr bwMode="auto">
              <a:xfrm>
                <a:off x="2291" y="2612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0" name="Line 143"/>
              <p:cNvSpPr>
                <a:spLocks noChangeShapeType="1"/>
              </p:cNvSpPr>
              <p:nvPr/>
            </p:nvSpPr>
            <p:spPr bwMode="auto">
              <a:xfrm>
                <a:off x="2291" y="261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1" name="Rectangle 144"/>
              <p:cNvSpPr>
                <a:spLocks noChangeArrowheads="1"/>
              </p:cNvSpPr>
              <p:nvPr/>
            </p:nvSpPr>
            <p:spPr bwMode="auto">
              <a:xfrm>
                <a:off x="2291" y="261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2" name="Line 145"/>
              <p:cNvSpPr>
                <a:spLocks noChangeShapeType="1"/>
              </p:cNvSpPr>
              <p:nvPr/>
            </p:nvSpPr>
            <p:spPr bwMode="auto">
              <a:xfrm>
                <a:off x="2291" y="261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3" name="Rectangle 146"/>
              <p:cNvSpPr>
                <a:spLocks noChangeArrowheads="1"/>
              </p:cNvSpPr>
              <p:nvPr/>
            </p:nvSpPr>
            <p:spPr bwMode="auto">
              <a:xfrm>
                <a:off x="2291" y="2618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4" name="Line 147"/>
              <p:cNvSpPr>
                <a:spLocks noChangeShapeType="1"/>
              </p:cNvSpPr>
              <p:nvPr/>
            </p:nvSpPr>
            <p:spPr bwMode="auto">
              <a:xfrm>
                <a:off x="2291" y="262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5" name="Rectangle 148"/>
              <p:cNvSpPr>
                <a:spLocks noChangeArrowheads="1"/>
              </p:cNvSpPr>
              <p:nvPr/>
            </p:nvSpPr>
            <p:spPr bwMode="auto">
              <a:xfrm>
                <a:off x="2291" y="2621"/>
                <a:ext cx="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6" name="Line 149"/>
              <p:cNvSpPr>
                <a:spLocks noChangeShapeType="1"/>
              </p:cNvSpPr>
              <p:nvPr/>
            </p:nvSpPr>
            <p:spPr bwMode="auto">
              <a:xfrm>
                <a:off x="3412" y="260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7" name="Rectangle 150"/>
              <p:cNvSpPr>
                <a:spLocks noChangeArrowheads="1"/>
              </p:cNvSpPr>
              <p:nvPr/>
            </p:nvSpPr>
            <p:spPr bwMode="auto">
              <a:xfrm>
                <a:off x="3412" y="2609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8" name="Line 151"/>
              <p:cNvSpPr>
                <a:spLocks noChangeShapeType="1"/>
              </p:cNvSpPr>
              <p:nvPr/>
            </p:nvSpPr>
            <p:spPr bwMode="auto">
              <a:xfrm>
                <a:off x="3412" y="261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9" name="Rectangle 152"/>
              <p:cNvSpPr>
                <a:spLocks noChangeArrowheads="1"/>
              </p:cNvSpPr>
              <p:nvPr/>
            </p:nvSpPr>
            <p:spPr bwMode="auto">
              <a:xfrm>
                <a:off x="3412" y="2612"/>
                <a:ext cx="1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0" name="Line 153"/>
              <p:cNvSpPr>
                <a:spLocks noChangeShapeType="1"/>
              </p:cNvSpPr>
              <p:nvPr/>
            </p:nvSpPr>
            <p:spPr bwMode="auto">
              <a:xfrm>
                <a:off x="3412" y="261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1" name="Rectangle 154"/>
              <p:cNvSpPr>
                <a:spLocks noChangeArrowheads="1"/>
              </p:cNvSpPr>
              <p:nvPr/>
            </p:nvSpPr>
            <p:spPr bwMode="auto">
              <a:xfrm>
                <a:off x="3412" y="261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2" name="Line 155"/>
              <p:cNvSpPr>
                <a:spLocks noChangeShapeType="1"/>
              </p:cNvSpPr>
              <p:nvPr/>
            </p:nvSpPr>
            <p:spPr bwMode="auto">
              <a:xfrm>
                <a:off x="3412" y="261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3" name="Rectangle 156"/>
              <p:cNvSpPr>
                <a:spLocks noChangeArrowheads="1"/>
              </p:cNvSpPr>
              <p:nvPr/>
            </p:nvSpPr>
            <p:spPr bwMode="auto">
              <a:xfrm>
                <a:off x="3412" y="2618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4" name="Line 157"/>
              <p:cNvSpPr>
                <a:spLocks noChangeShapeType="1"/>
              </p:cNvSpPr>
              <p:nvPr/>
            </p:nvSpPr>
            <p:spPr bwMode="auto">
              <a:xfrm>
                <a:off x="3412" y="262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5" name="Rectangle 158"/>
              <p:cNvSpPr>
                <a:spLocks noChangeArrowheads="1"/>
              </p:cNvSpPr>
              <p:nvPr/>
            </p:nvSpPr>
            <p:spPr bwMode="auto">
              <a:xfrm>
                <a:off x="3412" y="2621"/>
                <a:ext cx="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6" name="Rectangle 159"/>
              <p:cNvSpPr>
                <a:spLocks noChangeArrowheads="1"/>
              </p:cNvSpPr>
              <p:nvPr/>
            </p:nvSpPr>
            <p:spPr bwMode="auto">
              <a:xfrm>
                <a:off x="1541" y="2727"/>
                <a:ext cx="1124" cy="123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7" name="Rectangle 160"/>
              <p:cNvSpPr>
                <a:spLocks noChangeArrowheads="1"/>
              </p:cNvSpPr>
              <p:nvPr/>
            </p:nvSpPr>
            <p:spPr bwMode="auto">
              <a:xfrm>
                <a:off x="2662" y="2727"/>
                <a:ext cx="1124" cy="12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8" name="Line 161"/>
              <p:cNvSpPr>
                <a:spLocks noChangeShapeType="1"/>
              </p:cNvSpPr>
              <p:nvPr/>
            </p:nvSpPr>
            <p:spPr bwMode="auto">
              <a:xfrm>
                <a:off x="2291" y="273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9" name="Rectangle 162"/>
              <p:cNvSpPr>
                <a:spLocks noChangeArrowheads="1"/>
              </p:cNvSpPr>
              <p:nvPr/>
            </p:nvSpPr>
            <p:spPr bwMode="auto">
              <a:xfrm>
                <a:off x="2291" y="2730"/>
                <a:ext cx="17" cy="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0" name="Line 163"/>
              <p:cNvSpPr>
                <a:spLocks noChangeShapeType="1"/>
              </p:cNvSpPr>
              <p:nvPr/>
            </p:nvSpPr>
            <p:spPr bwMode="auto">
              <a:xfrm>
                <a:off x="2291" y="2732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1" name="Rectangle 164"/>
              <p:cNvSpPr>
                <a:spLocks noChangeArrowheads="1"/>
              </p:cNvSpPr>
              <p:nvPr/>
            </p:nvSpPr>
            <p:spPr bwMode="auto">
              <a:xfrm>
                <a:off x="2291" y="2732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2" name="Line 165"/>
              <p:cNvSpPr>
                <a:spLocks noChangeShapeType="1"/>
              </p:cNvSpPr>
              <p:nvPr/>
            </p:nvSpPr>
            <p:spPr bwMode="auto">
              <a:xfrm>
                <a:off x="2291" y="273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3" name="Rectangle 166"/>
              <p:cNvSpPr>
                <a:spLocks noChangeArrowheads="1"/>
              </p:cNvSpPr>
              <p:nvPr/>
            </p:nvSpPr>
            <p:spPr bwMode="auto">
              <a:xfrm>
                <a:off x="2291" y="273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4" name="Line 167"/>
              <p:cNvSpPr>
                <a:spLocks noChangeShapeType="1"/>
              </p:cNvSpPr>
              <p:nvPr/>
            </p:nvSpPr>
            <p:spPr bwMode="auto">
              <a:xfrm>
                <a:off x="2291" y="273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5" name="Rectangle 168"/>
              <p:cNvSpPr>
                <a:spLocks noChangeArrowheads="1"/>
              </p:cNvSpPr>
              <p:nvPr/>
            </p:nvSpPr>
            <p:spPr bwMode="auto">
              <a:xfrm>
                <a:off x="2291" y="2738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6" name="Line 169"/>
              <p:cNvSpPr>
                <a:spLocks noChangeShapeType="1"/>
              </p:cNvSpPr>
              <p:nvPr/>
            </p:nvSpPr>
            <p:spPr bwMode="auto">
              <a:xfrm>
                <a:off x="2291" y="274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7" name="Rectangle 170"/>
              <p:cNvSpPr>
                <a:spLocks noChangeArrowheads="1"/>
              </p:cNvSpPr>
              <p:nvPr/>
            </p:nvSpPr>
            <p:spPr bwMode="auto">
              <a:xfrm>
                <a:off x="2291" y="2741"/>
                <a:ext cx="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8" name="Line 171"/>
              <p:cNvSpPr>
                <a:spLocks noChangeShapeType="1"/>
              </p:cNvSpPr>
              <p:nvPr/>
            </p:nvSpPr>
            <p:spPr bwMode="auto">
              <a:xfrm>
                <a:off x="3412" y="273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9" name="Rectangle 172"/>
              <p:cNvSpPr>
                <a:spLocks noChangeArrowheads="1"/>
              </p:cNvSpPr>
              <p:nvPr/>
            </p:nvSpPr>
            <p:spPr bwMode="auto">
              <a:xfrm>
                <a:off x="3412" y="2730"/>
                <a:ext cx="17" cy="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0" name="Line 173"/>
              <p:cNvSpPr>
                <a:spLocks noChangeShapeType="1"/>
              </p:cNvSpPr>
              <p:nvPr/>
            </p:nvSpPr>
            <p:spPr bwMode="auto">
              <a:xfrm>
                <a:off x="3412" y="273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1" name="Rectangle 174"/>
              <p:cNvSpPr>
                <a:spLocks noChangeArrowheads="1"/>
              </p:cNvSpPr>
              <p:nvPr/>
            </p:nvSpPr>
            <p:spPr bwMode="auto">
              <a:xfrm>
                <a:off x="3412" y="2732"/>
                <a:ext cx="1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2" name="Line 175"/>
              <p:cNvSpPr>
                <a:spLocks noChangeShapeType="1"/>
              </p:cNvSpPr>
              <p:nvPr/>
            </p:nvSpPr>
            <p:spPr bwMode="auto">
              <a:xfrm>
                <a:off x="3412" y="273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3" name="Rectangle 176"/>
              <p:cNvSpPr>
                <a:spLocks noChangeArrowheads="1"/>
              </p:cNvSpPr>
              <p:nvPr/>
            </p:nvSpPr>
            <p:spPr bwMode="auto">
              <a:xfrm>
                <a:off x="3412" y="273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4" name="Line 177"/>
              <p:cNvSpPr>
                <a:spLocks noChangeShapeType="1"/>
              </p:cNvSpPr>
              <p:nvPr/>
            </p:nvSpPr>
            <p:spPr bwMode="auto">
              <a:xfrm>
                <a:off x="3412" y="273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5" name="Rectangle 178"/>
              <p:cNvSpPr>
                <a:spLocks noChangeArrowheads="1"/>
              </p:cNvSpPr>
              <p:nvPr/>
            </p:nvSpPr>
            <p:spPr bwMode="auto">
              <a:xfrm>
                <a:off x="3412" y="2738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6" name="Line 179"/>
              <p:cNvSpPr>
                <a:spLocks noChangeShapeType="1"/>
              </p:cNvSpPr>
              <p:nvPr/>
            </p:nvSpPr>
            <p:spPr bwMode="auto">
              <a:xfrm>
                <a:off x="3412" y="274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7" name="Rectangle 180"/>
              <p:cNvSpPr>
                <a:spLocks noChangeArrowheads="1"/>
              </p:cNvSpPr>
              <p:nvPr/>
            </p:nvSpPr>
            <p:spPr bwMode="auto">
              <a:xfrm>
                <a:off x="3412" y="2741"/>
                <a:ext cx="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8" name="Rectangle 181"/>
              <p:cNvSpPr>
                <a:spLocks noChangeArrowheads="1"/>
              </p:cNvSpPr>
              <p:nvPr/>
            </p:nvSpPr>
            <p:spPr bwMode="auto">
              <a:xfrm>
                <a:off x="0" y="2847"/>
                <a:ext cx="5760" cy="97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9" name="Rectangle 182"/>
              <p:cNvSpPr>
                <a:spLocks noChangeArrowheads="1"/>
              </p:cNvSpPr>
              <p:nvPr/>
            </p:nvSpPr>
            <p:spPr bwMode="auto">
              <a:xfrm>
                <a:off x="1541" y="2941"/>
                <a:ext cx="1124" cy="123"/>
              </a:xfrm>
              <a:prstGeom prst="rect">
                <a:avLst/>
              </a:prstGeom>
              <a:solidFill>
                <a:srgbClr val="DAEE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0" name="Rectangle 183"/>
              <p:cNvSpPr>
                <a:spLocks noChangeArrowheads="1"/>
              </p:cNvSpPr>
              <p:nvPr/>
            </p:nvSpPr>
            <p:spPr bwMode="auto">
              <a:xfrm>
                <a:off x="2662" y="2941"/>
                <a:ext cx="1124" cy="12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1" name="Line 184"/>
              <p:cNvSpPr>
                <a:spLocks noChangeShapeType="1"/>
              </p:cNvSpPr>
              <p:nvPr/>
            </p:nvSpPr>
            <p:spPr bwMode="auto">
              <a:xfrm>
                <a:off x="2291" y="294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2" name="Rectangle 185"/>
              <p:cNvSpPr>
                <a:spLocks noChangeArrowheads="1"/>
              </p:cNvSpPr>
              <p:nvPr/>
            </p:nvSpPr>
            <p:spPr bwMode="auto">
              <a:xfrm>
                <a:off x="2291" y="2944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3" name="Line 186"/>
              <p:cNvSpPr>
                <a:spLocks noChangeShapeType="1"/>
              </p:cNvSpPr>
              <p:nvPr/>
            </p:nvSpPr>
            <p:spPr bwMode="auto">
              <a:xfrm>
                <a:off x="2291" y="294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4" name="Rectangle 187"/>
              <p:cNvSpPr>
                <a:spLocks noChangeArrowheads="1"/>
              </p:cNvSpPr>
              <p:nvPr/>
            </p:nvSpPr>
            <p:spPr bwMode="auto">
              <a:xfrm>
                <a:off x="2291" y="2947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5" name="Line 188"/>
              <p:cNvSpPr>
                <a:spLocks noChangeShapeType="1"/>
              </p:cNvSpPr>
              <p:nvPr/>
            </p:nvSpPr>
            <p:spPr bwMode="auto">
              <a:xfrm>
                <a:off x="2291" y="295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6" name="Rectangle 189"/>
              <p:cNvSpPr>
                <a:spLocks noChangeArrowheads="1"/>
              </p:cNvSpPr>
              <p:nvPr/>
            </p:nvSpPr>
            <p:spPr bwMode="auto">
              <a:xfrm>
                <a:off x="2291" y="2950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7" name="Line 190"/>
              <p:cNvSpPr>
                <a:spLocks noChangeShapeType="1"/>
              </p:cNvSpPr>
              <p:nvPr/>
            </p:nvSpPr>
            <p:spPr bwMode="auto">
              <a:xfrm>
                <a:off x="2291" y="295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8" name="Rectangle 191"/>
              <p:cNvSpPr>
                <a:spLocks noChangeArrowheads="1"/>
              </p:cNvSpPr>
              <p:nvPr/>
            </p:nvSpPr>
            <p:spPr bwMode="auto">
              <a:xfrm>
                <a:off x="2291" y="2953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9" name="Line 192"/>
              <p:cNvSpPr>
                <a:spLocks noChangeShapeType="1"/>
              </p:cNvSpPr>
              <p:nvPr/>
            </p:nvSpPr>
            <p:spPr bwMode="auto">
              <a:xfrm>
                <a:off x="2291" y="295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0" name="Rectangle 193"/>
              <p:cNvSpPr>
                <a:spLocks noChangeArrowheads="1"/>
              </p:cNvSpPr>
              <p:nvPr/>
            </p:nvSpPr>
            <p:spPr bwMode="auto">
              <a:xfrm>
                <a:off x="2291" y="2956"/>
                <a:ext cx="4" cy="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1" name="Line 194"/>
              <p:cNvSpPr>
                <a:spLocks noChangeShapeType="1"/>
              </p:cNvSpPr>
              <p:nvPr/>
            </p:nvSpPr>
            <p:spPr bwMode="auto">
              <a:xfrm>
                <a:off x="3412" y="294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2" name="Rectangle 195"/>
              <p:cNvSpPr>
                <a:spLocks noChangeArrowheads="1"/>
              </p:cNvSpPr>
              <p:nvPr/>
            </p:nvSpPr>
            <p:spPr bwMode="auto">
              <a:xfrm>
                <a:off x="3412" y="2944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3" name="Line 196"/>
              <p:cNvSpPr>
                <a:spLocks noChangeShapeType="1"/>
              </p:cNvSpPr>
              <p:nvPr/>
            </p:nvSpPr>
            <p:spPr bwMode="auto">
              <a:xfrm>
                <a:off x="3412" y="294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4" name="Rectangle 197"/>
              <p:cNvSpPr>
                <a:spLocks noChangeArrowheads="1"/>
              </p:cNvSpPr>
              <p:nvPr/>
            </p:nvSpPr>
            <p:spPr bwMode="auto">
              <a:xfrm>
                <a:off x="3412" y="2947"/>
                <a:ext cx="1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5" name="Line 198"/>
              <p:cNvSpPr>
                <a:spLocks noChangeShapeType="1"/>
              </p:cNvSpPr>
              <p:nvPr/>
            </p:nvSpPr>
            <p:spPr bwMode="auto">
              <a:xfrm>
                <a:off x="3412" y="295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6" name="Rectangle 199"/>
              <p:cNvSpPr>
                <a:spLocks noChangeArrowheads="1"/>
              </p:cNvSpPr>
              <p:nvPr/>
            </p:nvSpPr>
            <p:spPr bwMode="auto">
              <a:xfrm>
                <a:off x="3412" y="2950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7" name="Line 200"/>
              <p:cNvSpPr>
                <a:spLocks noChangeShapeType="1"/>
              </p:cNvSpPr>
              <p:nvPr/>
            </p:nvSpPr>
            <p:spPr bwMode="auto">
              <a:xfrm>
                <a:off x="3412" y="295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8" name="Rectangle 201"/>
              <p:cNvSpPr>
                <a:spLocks noChangeArrowheads="1"/>
              </p:cNvSpPr>
              <p:nvPr/>
            </p:nvSpPr>
            <p:spPr bwMode="auto">
              <a:xfrm>
                <a:off x="3412" y="2953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9" name="Line 202"/>
              <p:cNvSpPr>
                <a:spLocks noChangeShapeType="1"/>
              </p:cNvSpPr>
              <p:nvPr/>
            </p:nvSpPr>
            <p:spPr bwMode="auto">
              <a:xfrm>
                <a:off x="3412" y="2956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0" name="Rectangle 203"/>
              <p:cNvSpPr>
                <a:spLocks noChangeArrowheads="1"/>
              </p:cNvSpPr>
              <p:nvPr/>
            </p:nvSpPr>
            <p:spPr bwMode="auto">
              <a:xfrm>
                <a:off x="3412" y="2956"/>
                <a:ext cx="3" cy="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1" name="Rectangle 204"/>
              <p:cNvSpPr>
                <a:spLocks noChangeArrowheads="1"/>
              </p:cNvSpPr>
              <p:nvPr/>
            </p:nvSpPr>
            <p:spPr bwMode="auto">
              <a:xfrm>
                <a:off x="0" y="3061"/>
                <a:ext cx="1544" cy="11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2" name="Rectangle 205"/>
              <p:cNvSpPr>
                <a:spLocks noChangeArrowheads="1"/>
              </p:cNvSpPr>
              <p:nvPr/>
            </p:nvSpPr>
            <p:spPr bwMode="auto">
              <a:xfrm>
                <a:off x="1541" y="3061"/>
                <a:ext cx="1124" cy="112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3" name="Rectangle 206"/>
              <p:cNvSpPr>
                <a:spLocks noChangeArrowheads="1"/>
              </p:cNvSpPr>
              <p:nvPr/>
            </p:nvSpPr>
            <p:spPr bwMode="auto">
              <a:xfrm>
                <a:off x="2662" y="3061"/>
                <a:ext cx="1124" cy="11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4" name="Rectangle 207"/>
              <p:cNvSpPr>
                <a:spLocks noChangeArrowheads="1"/>
              </p:cNvSpPr>
              <p:nvPr/>
            </p:nvSpPr>
            <p:spPr bwMode="auto">
              <a:xfrm>
                <a:off x="3782" y="3061"/>
                <a:ext cx="1978" cy="1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5" name="Line 208"/>
              <p:cNvSpPr>
                <a:spLocks noChangeShapeType="1"/>
              </p:cNvSpPr>
              <p:nvPr/>
            </p:nvSpPr>
            <p:spPr bwMode="auto">
              <a:xfrm>
                <a:off x="2291" y="30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6" name="Rectangle 209"/>
              <p:cNvSpPr>
                <a:spLocks noChangeArrowheads="1"/>
              </p:cNvSpPr>
              <p:nvPr/>
            </p:nvSpPr>
            <p:spPr bwMode="auto">
              <a:xfrm>
                <a:off x="2291" y="3064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7" name="Line 210"/>
              <p:cNvSpPr>
                <a:spLocks noChangeShapeType="1"/>
              </p:cNvSpPr>
              <p:nvPr/>
            </p:nvSpPr>
            <p:spPr bwMode="auto">
              <a:xfrm>
                <a:off x="2291" y="3067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8" name="Rectangle 211"/>
              <p:cNvSpPr>
                <a:spLocks noChangeArrowheads="1"/>
              </p:cNvSpPr>
              <p:nvPr/>
            </p:nvSpPr>
            <p:spPr bwMode="auto">
              <a:xfrm>
                <a:off x="2291" y="3067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9" name="Line 212"/>
              <p:cNvSpPr>
                <a:spLocks noChangeShapeType="1"/>
              </p:cNvSpPr>
              <p:nvPr/>
            </p:nvSpPr>
            <p:spPr bwMode="auto">
              <a:xfrm>
                <a:off x="2291" y="307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90" name="Rectangle 213"/>
              <p:cNvSpPr>
                <a:spLocks noChangeArrowheads="1"/>
              </p:cNvSpPr>
              <p:nvPr/>
            </p:nvSpPr>
            <p:spPr bwMode="auto">
              <a:xfrm>
                <a:off x="2291" y="3070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91" name="Line 214"/>
              <p:cNvSpPr>
                <a:spLocks noChangeShapeType="1"/>
              </p:cNvSpPr>
              <p:nvPr/>
            </p:nvSpPr>
            <p:spPr bwMode="auto">
              <a:xfrm>
                <a:off x="2291" y="307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92" name="Rectangle 215"/>
              <p:cNvSpPr>
                <a:spLocks noChangeArrowheads="1"/>
              </p:cNvSpPr>
              <p:nvPr/>
            </p:nvSpPr>
            <p:spPr bwMode="auto">
              <a:xfrm>
                <a:off x="2291" y="3073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93" name="Line 216"/>
              <p:cNvSpPr>
                <a:spLocks noChangeShapeType="1"/>
              </p:cNvSpPr>
              <p:nvPr/>
            </p:nvSpPr>
            <p:spPr bwMode="auto">
              <a:xfrm>
                <a:off x="2291" y="307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854" name="Group 418"/>
            <p:cNvGrpSpPr>
              <a:grpSpLocks/>
            </p:cNvGrpSpPr>
            <p:nvPr/>
          </p:nvGrpSpPr>
          <p:grpSpPr bwMode="auto">
            <a:xfrm>
              <a:off x="0" y="810"/>
              <a:ext cx="6027" cy="3518"/>
              <a:chOff x="0" y="810"/>
              <a:chExt cx="6027" cy="3518"/>
            </a:xfrm>
          </p:grpSpPr>
          <p:sp>
            <p:nvSpPr>
              <p:cNvPr id="1294" name="Rectangle 218"/>
              <p:cNvSpPr>
                <a:spLocks noChangeArrowheads="1"/>
              </p:cNvSpPr>
              <p:nvPr/>
            </p:nvSpPr>
            <p:spPr bwMode="auto">
              <a:xfrm>
                <a:off x="2291" y="3076"/>
                <a:ext cx="4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5" name="Line 219"/>
              <p:cNvSpPr>
                <a:spLocks noChangeShapeType="1"/>
              </p:cNvSpPr>
              <p:nvPr/>
            </p:nvSpPr>
            <p:spPr bwMode="auto">
              <a:xfrm>
                <a:off x="3412" y="30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6" name="Rectangle 220"/>
              <p:cNvSpPr>
                <a:spLocks noChangeArrowheads="1"/>
              </p:cNvSpPr>
              <p:nvPr/>
            </p:nvSpPr>
            <p:spPr bwMode="auto">
              <a:xfrm>
                <a:off x="3412" y="3064"/>
                <a:ext cx="1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7" name="Line 221"/>
              <p:cNvSpPr>
                <a:spLocks noChangeShapeType="1"/>
              </p:cNvSpPr>
              <p:nvPr/>
            </p:nvSpPr>
            <p:spPr bwMode="auto">
              <a:xfrm>
                <a:off x="3412" y="306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8" name="Rectangle 222"/>
              <p:cNvSpPr>
                <a:spLocks noChangeArrowheads="1"/>
              </p:cNvSpPr>
              <p:nvPr/>
            </p:nvSpPr>
            <p:spPr bwMode="auto">
              <a:xfrm>
                <a:off x="3412" y="3067"/>
                <a:ext cx="1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9" name="Line 223"/>
              <p:cNvSpPr>
                <a:spLocks noChangeShapeType="1"/>
              </p:cNvSpPr>
              <p:nvPr/>
            </p:nvSpPr>
            <p:spPr bwMode="auto">
              <a:xfrm>
                <a:off x="3412" y="307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0" name="Rectangle 224"/>
              <p:cNvSpPr>
                <a:spLocks noChangeArrowheads="1"/>
              </p:cNvSpPr>
              <p:nvPr/>
            </p:nvSpPr>
            <p:spPr bwMode="auto">
              <a:xfrm>
                <a:off x="3412" y="3070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1" name="Line 225"/>
              <p:cNvSpPr>
                <a:spLocks noChangeShapeType="1"/>
              </p:cNvSpPr>
              <p:nvPr/>
            </p:nvSpPr>
            <p:spPr bwMode="auto">
              <a:xfrm>
                <a:off x="3412" y="307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2" name="Rectangle 226"/>
              <p:cNvSpPr>
                <a:spLocks noChangeArrowheads="1"/>
              </p:cNvSpPr>
              <p:nvPr/>
            </p:nvSpPr>
            <p:spPr bwMode="auto">
              <a:xfrm>
                <a:off x="3412" y="3073"/>
                <a:ext cx="7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3" name="Line 227"/>
              <p:cNvSpPr>
                <a:spLocks noChangeShapeType="1"/>
              </p:cNvSpPr>
              <p:nvPr/>
            </p:nvSpPr>
            <p:spPr bwMode="auto">
              <a:xfrm>
                <a:off x="3412" y="3076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4" name="Rectangle 228"/>
              <p:cNvSpPr>
                <a:spLocks noChangeArrowheads="1"/>
              </p:cNvSpPr>
              <p:nvPr/>
            </p:nvSpPr>
            <p:spPr bwMode="auto">
              <a:xfrm>
                <a:off x="3412" y="3076"/>
                <a:ext cx="3" cy="3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5" name="Rectangle 229"/>
              <p:cNvSpPr>
                <a:spLocks noChangeArrowheads="1"/>
              </p:cNvSpPr>
              <p:nvPr/>
            </p:nvSpPr>
            <p:spPr bwMode="auto">
              <a:xfrm>
                <a:off x="0" y="3170"/>
                <a:ext cx="6027" cy="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6" name="Rectangle 230"/>
              <p:cNvSpPr>
                <a:spLocks noChangeArrowheads="1"/>
              </p:cNvSpPr>
              <p:nvPr/>
            </p:nvSpPr>
            <p:spPr bwMode="auto">
              <a:xfrm>
                <a:off x="0" y="3279"/>
                <a:ext cx="5760" cy="117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7" name="Rectangle 231"/>
              <p:cNvSpPr>
                <a:spLocks noChangeArrowheads="1"/>
              </p:cNvSpPr>
              <p:nvPr/>
            </p:nvSpPr>
            <p:spPr bwMode="auto">
              <a:xfrm>
                <a:off x="0" y="3393"/>
                <a:ext cx="5760" cy="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8" name="Rectangle 232"/>
              <p:cNvSpPr>
                <a:spLocks noChangeArrowheads="1"/>
              </p:cNvSpPr>
              <p:nvPr/>
            </p:nvSpPr>
            <p:spPr bwMode="auto">
              <a:xfrm>
                <a:off x="0" y="3453"/>
                <a:ext cx="6027" cy="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9" name="Rectangle 233"/>
              <p:cNvSpPr>
                <a:spLocks noChangeArrowheads="1"/>
              </p:cNvSpPr>
              <p:nvPr/>
            </p:nvSpPr>
            <p:spPr bwMode="auto">
              <a:xfrm>
                <a:off x="0" y="3573"/>
                <a:ext cx="5760" cy="115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0" name="Rectangle 234"/>
              <p:cNvSpPr>
                <a:spLocks noChangeArrowheads="1"/>
              </p:cNvSpPr>
              <p:nvPr/>
            </p:nvSpPr>
            <p:spPr bwMode="auto">
              <a:xfrm>
                <a:off x="0" y="3685"/>
                <a:ext cx="6027" cy="1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1" name="Rectangle 235"/>
              <p:cNvSpPr>
                <a:spLocks noChangeArrowheads="1"/>
              </p:cNvSpPr>
              <p:nvPr/>
            </p:nvSpPr>
            <p:spPr bwMode="auto">
              <a:xfrm>
                <a:off x="5073" y="4037"/>
                <a:ext cx="687" cy="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2" name="Rectangle 236"/>
              <p:cNvSpPr>
                <a:spLocks noChangeArrowheads="1"/>
              </p:cNvSpPr>
              <p:nvPr/>
            </p:nvSpPr>
            <p:spPr bwMode="auto">
              <a:xfrm>
                <a:off x="100" y="4131"/>
                <a:ext cx="574" cy="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3" name="Rectangle 237"/>
              <p:cNvSpPr>
                <a:spLocks noChangeArrowheads="1"/>
              </p:cNvSpPr>
              <p:nvPr/>
            </p:nvSpPr>
            <p:spPr bwMode="auto">
              <a:xfrm>
                <a:off x="5073" y="4131"/>
                <a:ext cx="687" cy="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4" name="Rectangle 238"/>
              <p:cNvSpPr>
                <a:spLocks noChangeArrowheads="1"/>
              </p:cNvSpPr>
              <p:nvPr/>
            </p:nvSpPr>
            <p:spPr bwMode="auto">
              <a:xfrm>
                <a:off x="5143" y="819"/>
                <a:ext cx="32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SEC. FUN.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5" name="Rectangle 239"/>
              <p:cNvSpPr>
                <a:spLocks noChangeArrowheads="1"/>
              </p:cNvSpPr>
              <p:nvPr/>
            </p:nvSpPr>
            <p:spPr bwMode="auto">
              <a:xfrm>
                <a:off x="30" y="1680"/>
                <a:ext cx="80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4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Nº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6" name="Rectangle 240"/>
              <p:cNvSpPr>
                <a:spLocks noChangeArrowheads="1"/>
              </p:cNvSpPr>
              <p:nvPr/>
            </p:nvSpPr>
            <p:spPr bwMode="auto">
              <a:xfrm>
                <a:off x="127" y="1680"/>
                <a:ext cx="435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PRODUCTOS </a:t>
                </a:r>
                <a:r>
                  <a:rPr kumimoji="0" lang="es-ES" sz="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/ ACCIONES</a:t>
                </a:r>
                <a:r>
                  <a:rPr kumimoji="0" lang="es-ES" sz="400" b="1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400" b="1" dirty="0">
                    <a:solidFill>
                      <a:srgbClr val="FFFFFF"/>
                    </a:solidFill>
                    <a:latin typeface="Cambria" pitchFamily="18" charset="0"/>
                  </a:rPr>
                  <a:t> </a:t>
                </a:r>
                <a:r>
                  <a:rPr lang="es-ES" sz="400" b="1" dirty="0" smtClean="0">
                    <a:solidFill>
                      <a:srgbClr val="FFFFFF"/>
                    </a:solidFill>
                    <a:latin typeface="Cambria" pitchFamily="18" charset="0"/>
                  </a:rPr>
                  <a:t>                             </a:t>
                </a:r>
                <a:r>
                  <a:rPr kumimoji="0" lang="es-ES" sz="400" b="1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ESTRATEGICAS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7" name="Rectangle 241"/>
              <p:cNvSpPr>
                <a:spLocks noChangeArrowheads="1"/>
              </p:cNvSpPr>
              <p:nvPr/>
            </p:nvSpPr>
            <p:spPr bwMode="auto">
              <a:xfrm>
                <a:off x="720" y="1665"/>
                <a:ext cx="360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ACTIVIDADES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8" name="Rectangle 242"/>
              <p:cNvSpPr>
                <a:spLocks noChangeArrowheads="1"/>
              </p:cNvSpPr>
              <p:nvPr/>
            </p:nvSpPr>
            <p:spPr bwMode="auto">
              <a:xfrm>
                <a:off x="1215" y="1665"/>
                <a:ext cx="27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UNIDAD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 DE MEDIDA</a:t>
                </a:r>
                <a:endParaRPr kumimoji="0" lang="es-E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9" name="Rectangle 243"/>
              <p:cNvSpPr>
                <a:spLocks noChangeArrowheads="1"/>
              </p:cNvSpPr>
              <p:nvPr/>
            </p:nvSpPr>
            <p:spPr bwMode="auto">
              <a:xfrm>
                <a:off x="1604" y="1680"/>
                <a:ext cx="248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META ANUAL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0" name="Rectangle 244"/>
              <p:cNvSpPr>
                <a:spLocks noChangeArrowheads="1"/>
              </p:cNvSpPr>
              <p:nvPr/>
            </p:nvSpPr>
            <p:spPr bwMode="auto">
              <a:xfrm>
                <a:off x="2021" y="1634"/>
                <a:ext cx="16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AVANCE 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1" name="Rectangle 245"/>
              <p:cNvSpPr>
                <a:spLocks noChangeArrowheads="1"/>
              </p:cNvSpPr>
              <p:nvPr/>
            </p:nvSpPr>
            <p:spPr bwMode="auto">
              <a:xfrm>
                <a:off x="1928" y="1680"/>
                <a:ext cx="34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ACUMULATIVO AL 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2" name="Rectangle 246"/>
              <p:cNvSpPr>
                <a:spLocks noChangeArrowheads="1"/>
              </p:cNvSpPr>
              <p:nvPr/>
            </p:nvSpPr>
            <p:spPr bwMode="auto">
              <a:xfrm>
                <a:off x="1968" y="1726"/>
                <a:ext cx="27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___ TRIMESTRE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3" name="Rectangle 247"/>
              <p:cNvSpPr>
                <a:spLocks noChangeArrowheads="1"/>
              </p:cNvSpPr>
              <p:nvPr/>
            </p:nvSpPr>
            <p:spPr bwMode="auto">
              <a:xfrm>
                <a:off x="2338" y="1657"/>
                <a:ext cx="27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% AVANCE DE 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4" name="Rectangle 248"/>
              <p:cNvSpPr>
                <a:spLocks noChangeArrowheads="1"/>
              </p:cNvSpPr>
              <p:nvPr/>
            </p:nvSpPr>
            <p:spPr bwMode="auto">
              <a:xfrm>
                <a:off x="2351" y="1703"/>
                <a:ext cx="248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META ANUAL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5" name="Rectangle 249"/>
              <p:cNvSpPr>
                <a:spLocks noChangeArrowheads="1"/>
              </p:cNvSpPr>
              <p:nvPr/>
            </p:nvSpPr>
            <p:spPr bwMode="auto">
              <a:xfrm>
                <a:off x="2758" y="1657"/>
                <a:ext cx="185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META: ___ 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6" name="Rectangle 250"/>
              <p:cNvSpPr>
                <a:spLocks noChangeArrowheads="1"/>
              </p:cNvSpPr>
              <p:nvPr/>
            </p:nvSpPr>
            <p:spPr bwMode="auto">
              <a:xfrm>
                <a:off x="2738" y="1703"/>
                <a:ext cx="2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TRIMESTRE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7" name="Rectangle 251"/>
              <p:cNvSpPr>
                <a:spLocks noChangeArrowheads="1"/>
              </p:cNvSpPr>
              <p:nvPr/>
            </p:nvSpPr>
            <p:spPr bwMode="auto">
              <a:xfrm>
                <a:off x="3082" y="1657"/>
                <a:ext cx="294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EJECUCION: ____ 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8" name="Rectangle 252"/>
              <p:cNvSpPr>
                <a:spLocks noChangeArrowheads="1"/>
              </p:cNvSpPr>
              <p:nvPr/>
            </p:nvSpPr>
            <p:spPr bwMode="auto">
              <a:xfrm>
                <a:off x="3115" y="1703"/>
                <a:ext cx="2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TRIMESTRE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29" name="Rectangle 253"/>
              <p:cNvSpPr>
                <a:spLocks noChangeArrowheads="1"/>
              </p:cNvSpPr>
              <p:nvPr/>
            </p:nvSpPr>
            <p:spPr bwMode="auto">
              <a:xfrm>
                <a:off x="3435" y="1634"/>
                <a:ext cx="32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% EJECUCION DE 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0" name="Rectangle 254"/>
              <p:cNvSpPr>
                <a:spLocks noChangeArrowheads="1"/>
              </p:cNvSpPr>
              <p:nvPr/>
            </p:nvSpPr>
            <p:spPr bwMode="auto">
              <a:xfrm>
                <a:off x="3535" y="1680"/>
                <a:ext cx="117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META</a:t>
                </a:r>
                <a:r>
                  <a:rPr kumimoji="0" lang="es-ES" sz="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 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1" name="Rectangle 255"/>
              <p:cNvSpPr>
                <a:spLocks noChangeArrowheads="1"/>
              </p:cNvSpPr>
              <p:nvPr/>
            </p:nvSpPr>
            <p:spPr bwMode="auto">
              <a:xfrm>
                <a:off x="3472" y="1726"/>
                <a:ext cx="24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TRIMESTRAL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2" name="Rectangle 256"/>
              <p:cNvSpPr>
                <a:spLocks noChangeArrowheads="1"/>
              </p:cNvSpPr>
              <p:nvPr/>
            </p:nvSpPr>
            <p:spPr bwMode="auto">
              <a:xfrm>
                <a:off x="3780" y="1620"/>
                <a:ext cx="61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 MEDIOS DE VERIFICACIÓN </a:t>
                </a:r>
                <a:endParaRPr kumimoji="0" lang="es-E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3" name="Rectangle 257"/>
              <p:cNvSpPr>
                <a:spLocks noChangeArrowheads="1"/>
              </p:cNvSpPr>
              <p:nvPr/>
            </p:nvSpPr>
            <p:spPr bwMode="auto">
              <a:xfrm>
                <a:off x="3846" y="1703"/>
                <a:ext cx="492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(EJECUCION TRIMESTRAL)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4" name="Rectangle 258"/>
              <p:cNvSpPr>
                <a:spLocks noChangeArrowheads="1"/>
              </p:cNvSpPr>
              <p:nvPr/>
            </p:nvSpPr>
            <p:spPr bwMode="auto">
              <a:xfrm>
                <a:off x="4455" y="1620"/>
                <a:ext cx="54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RESULTADOS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AL ___ TRIMESTRE</a:t>
                </a:r>
                <a:endParaRPr kumimoji="0" lang="es-E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5" name="Rectangle 259"/>
              <p:cNvSpPr>
                <a:spLocks noChangeArrowheads="1"/>
              </p:cNvSpPr>
              <p:nvPr/>
            </p:nvSpPr>
            <p:spPr bwMode="auto">
              <a:xfrm>
                <a:off x="5121" y="1680"/>
                <a:ext cx="32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RESPONSABLE</a:t>
                </a:r>
                <a:endParaRPr kumimoji="0" lang="es-E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6" name="Rectangle 260"/>
              <p:cNvSpPr>
                <a:spLocks noChangeArrowheads="1"/>
              </p:cNvSpPr>
              <p:nvPr/>
            </p:nvSpPr>
            <p:spPr bwMode="auto">
              <a:xfrm>
                <a:off x="5573" y="1680"/>
                <a:ext cx="10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VºBº</a:t>
                </a:r>
                <a:endParaRPr kumimoji="0" lang="es-E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7" name="Rectangle 261"/>
              <p:cNvSpPr>
                <a:spLocks noChangeArrowheads="1"/>
              </p:cNvSpPr>
              <p:nvPr/>
            </p:nvSpPr>
            <p:spPr bwMode="auto">
              <a:xfrm>
                <a:off x="1714" y="1949"/>
                <a:ext cx="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8" name="Rectangle 262"/>
              <p:cNvSpPr>
                <a:spLocks noChangeArrowheads="1"/>
              </p:cNvSpPr>
              <p:nvPr/>
            </p:nvSpPr>
            <p:spPr bwMode="auto">
              <a:xfrm>
                <a:off x="2371" y="1949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9" name="Rectangle 263"/>
              <p:cNvSpPr>
                <a:spLocks noChangeArrowheads="1"/>
              </p:cNvSpPr>
              <p:nvPr/>
            </p:nvSpPr>
            <p:spPr bwMode="auto">
              <a:xfrm>
                <a:off x="2835" y="1949"/>
                <a:ext cx="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0" name="Rectangle 264"/>
              <p:cNvSpPr>
                <a:spLocks noChangeArrowheads="1"/>
              </p:cNvSpPr>
              <p:nvPr/>
            </p:nvSpPr>
            <p:spPr bwMode="auto">
              <a:xfrm>
                <a:off x="3492" y="1949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1" name="Rectangle 265"/>
              <p:cNvSpPr>
                <a:spLocks noChangeArrowheads="1"/>
              </p:cNvSpPr>
              <p:nvPr/>
            </p:nvSpPr>
            <p:spPr bwMode="auto">
              <a:xfrm>
                <a:off x="680" y="2166"/>
                <a:ext cx="14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1.1. …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2" name="Rectangle 266"/>
              <p:cNvSpPr>
                <a:spLocks noChangeArrowheads="1"/>
              </p:cNvSpPr>
              <p:nvPr/>
            </p:nvSpPr>
            <p:spPr bwMode="auto">
              <a:xfrm>
                <a:off x="1714" y="2163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3" name="Rectangle 267"/>
              <p:cNvSpPr>
                <a:spLocks noChangeArrowheads="1"/>
              </p:cNvSpPr>
              <p:nvPr/>
            </p:nvSpPr>
            <p:spPr bwMode="auto">
              <a:xfrm>
                <a:off x="2371" y="2163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4" name="Rectangle 268"/>
              <p:cNvSpPr>
                <a:spLocks noChangeArrowheads="1"/>
              </p:cNvSpPr>
              <p:nvPr/>
            </p:nvSpPr>
            <p:spPr bwMode="auto">
              <a:xfrm>
                <a:off x="2835" y="2163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5" name="Rectangle 269"/>
              <p:cNvSpPr>
                <a:spLocks noChangeArrowheads="1"/>
              </p:cNvSpPr>
              <p:nvPr/>
            </p:nvSpPr>
            <p:spPr bwMode="auto">
              <a:xfrm>
                <a:off x="3492" y="2163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6" name="Rectangle 270"/>
              <p:cNvSpPr>
                <a:spLocks noChangeArrowheads="1"/>
              </p:cNvSpPr>
              <p:nvPr/>
            </p:nvSpPr>
            <p:spPr bwMode="auto">
              <a:xfrm>
                <a:off x="680" y="2286"/>
                <a:ext cx="14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1.2. …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7" name="Rectangle 271"/>
              <p:cNvSpPr>
                <a:spLocks noChangeArrowheads="1"/>
              </p:cNvSpPr>
              <p:nvPr/>
            </p:nvSpPr>
            <p:spPr bwMode="auto">
              <a:xfrm>
                <a:off x="1714" y="2283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8" name="Rectangle 272"/>
              <p:cNvSpPr>
                <a:spLocks noChangeArrowheads="1"/>
              </p:cNvSpPr>
              <p:nvPr/>
            </p:nvSpPr>
            <p:spPr bwMode="auto">
              <a:xfrm>
                <a:off x="2371" y="2283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9" name="Rectangle 273"/>
              <p:cNvSpPr>
                <a:spLocks noChangeArrowheads="1"/>
              </p:cNvSpPr>
              <p:nvPr/>
            </p:nvSpPr>
            <p:spPr bwMode="auto">
              <a:xfrm>
                <a:off x="2835" y="2283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0" name="Rectangle 274"/>
              <p:cNvSpPr>
                <a:spLocks noChangeArrowheads="1"/>
              </p:cNvSpPr>
              <p:nvPr/>
            </p:nvSpPr>
            <p:spPr bwMode="auto">
              <a:xfrm>
                <a:off x="3492" y="2283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1" name="Rectangle 275"/>
              <p:cNvSpPr>
                <a:spLocks noChangeArrowheads="1"/>
              </p:cNvSpPr>
              <p:nvPr/>
            </p:nvSpPr>
            <p:spPr bwMode="auto">
              <a:xfrm>
                <a:off x="680" y="2406"/>
                <a:ext cx="14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2.1. …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2" name="Rectangle 276"/>
              <p:cNvSpPr>
                <a:spLocks noChangeArrowheads="1"/>
              </p:cNvSpPr>
              <p:nvPr/>
            </p:nvSpPr>
            <p:spPr bwMode="auto">
              <a:xfrm>
                <a:off x="1714" y="2403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3" name="Rectangle 277"/>
              <p:cNvSpPr>
                <a:spLocks noChangeArrowheads="1"/>
              </p:cNvSpPr>
              <p:nvPr/>
            </p:nvSpPr>
            <p:spPr bwMode="auto">
              <a:xfrm>
                <a:off x="2371" y="2403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4" name="Rectangle 278"/>
              <p:cNvSpPr>
                <a:spLocks noChangeArrowheads="1"/>
              </p:cNvSpPr>
              <p:nvPr/>
            </p:nvSpPr>
            <p:spPr bwMode="auto">
              <a:xfrm>
                <a:off x="2835" y="2403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5" name="Rectangle 279"/>
              <p:cNvSpPr>
                <a:spLocks noChangeArrowheads="1"/>
              </p:cNvSpPr>
              <p:nvPr/>
            </p:nvSpPr>
            <p:spPr bwMode="auto">
              <a:xfrm>
                <a:off x="3492" y="2403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6" name="Rectangle 280"/>
              <p:cNvSpPr>
                <a:spLocks noChangeArrowheads="1"/>
              </p:cNvSpPr>
              <p:nvPr/>
            </p:nvSpPr>
            <p:spPr bwMode="auto">
              <a:xfrm>
                <a:off x="680" y="2526"/>
                <a:ext cx="15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2.2.  …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7" name="Rectangle 281"/>
              <p:cNvSpPr>
                <a:spLocks noChangeArrowheads="1"/>
              </p:cNvSpPr>
              <p:nvPr/>
            </p:nvSpPr>
            <p:spPr bwMode="auto">
              <a:xfrm>
                <a:off x="1714" y="2524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8" name="Rectangle 282"/>
              <p:cNvSpPr>
                <a:spLocks noChangeArrowheads="1"/>
              </p:cNvSpPr>
              <p:nvPr/>
            </p:nvSpPr>
            <p:spPr bwMode="auto">
              <a:xfrm>
                <a:off x="2371" y="2524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59" name="Rectangle 283"/>
              <p:cNvSpPr>
                <a:spLocks noChangeArrowheads="1"/>
              </p:cNvSpPr>
              <p:nvPr/>
            </p:nvSpPr>
            <p:spPr bwMode="auto">
              <a:xfrm>
                <a:off x="2835" y="2524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0" name="Rectangle 284"/>
              <p:cNvSpPr>
                <a:spLocks noChangeArrowheads="1"/>
              </p:cNvSpPr>
              <p:nvPr/>
            </p:nvSpPr>
            <p:spPr bwMode="auto">
              <a:xfrm>
                <a:off x="3492" y="2524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1" name="Rectangle 285"/>
              <p:cNvSpPr>
                <a:spLocks noChangeArrowheads="1"/>
              </p:cNvSpPr>
              <p:nvPr/>
            </p:nvSpPr>
            <p:spPr bwMode="auto">
              <a:xfrm>
                <a:off x="37" y="2647"/>
                <a:ext cx="5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3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2" name="Rectangle 286"/>
              <p:cNvSpPr>
                <a:spLocks noChangeArrowheads="1"/>
              </p:cNvSpPr>
              <p:nvPr/>
            </p:nvSpPr>
            <p:spPr bwMode="auto">
              <a:xfrm>
                <a:off x="680" y="2647"/>
                <a:ext cx="14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3.1. …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3" name="Rectangle 287"/>
              <p:cNvSpPr>
                <a:spLocks noChangeArrowheads="1"/>
              </p:cNvSpPr>
              <p:nvPr/>
            </p:nvSpPr>
            <p:spPr bwMode="auto">
              <a:xfrm>
                <a:off x="1714" y="2644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4" name="Rectangle 288"/>
              <p:cNvSpPr>
                <a:spLocks noChangeArrowheads="1"/>
              </p:cNvSpPr>
              <p:nvPr/>
            </p:nvSpPr>
            <p:spPr bwMode="auto">
              <a:xfrm>
                <a:off x="2371" y="2644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5" name="Rectangle 289"/>
              <p:cNvSpPr>
                <a:spLocks noChangeArrowheads="1"/>
              </p:cNvSpPr>
              <p:nvPr/>
            </p:nvSpPr>
            <p:spPr bwMode="auto">
              <a:xfrm>
                <a:off x="2835" y="2644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6" name="Rectangle 290"/>
              <p:cNvSpPr>
                <a:spLocks noChangeArrowheads="1"/>
              </p:cNvSpPr>
              <p:nvPr/>
            </p:nvSpPr>
            <p:spPr bwMode="auto">
              <a:xfrm>
                <a:off x="3492" y="2644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7" name="Rectangle 291"/>
              <p:cNvSpPr>
                <a:spLocks noChangeArrowheads="1"/>
              </p:cNvSpPr>
              <p:nvPr/>
            </p:nvSpPr>
            <p:spPr bwMode="auto">
              <a:xfrm>
                <a:off x="37" y="2767"/>
                <a:ext cx="5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4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8" name="Rectangle 292"/>
              <p:cNvSpPr>
                <a:spLocks noChangeArrowheads="1"/>
              </p:cNvSpPr>
              <p:nvPr/>
            </p:nvSpPr>
            <p:spPr bwMode="auto">
              <a:xfrm>
                <a:off x="680" y="2767"/>
                <a:ext cx="14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4.1. …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9" name="Rectangle 293"/>
              <p:cNvSpPr>
                <a:spLocks noChangeArrowheads="1"/>
              </p:cNvSpPr>
              <p:nvPr/>
            </p:nvSpPr>
            <p:spPr bwMode="auto">
              <a:xfrm>
                <a:off x="1714" y="2764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0" name="Rectangle 294"/>
              <p:cNvSpPr>
                <a:spLocks noChangeArrowheads="1"/>
              </p:cNvSpPr>
              <p:nvPr/>
            </p:nvSpPr>
            <p:spPr bwMode="auto">
              <a:xfrm>
                <a:off x="2371" y="2764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1" name="Rectangle 295"/>
              <p:cNvSpPr>
                <a:spLocks noChangeArrowheads="1"/>
              </p:cNvSpPr>
              <p:nvPr/>
            </p:nvSpPr>
            <p:spPr bwMode="auto">
              <a:xfrm>
                <a:off x="2835" y="2764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2" name="Rectangle 296"/>
              <p:cNvSpPr>
                <a:spLocks noChangeArrowheads="1"/>
              </p:cNvSpPr>
              <p:nvPr/>
            </p:nvSpPr>
            <p:spPr bwMode="auto">
              <a:xfrm>
                <a:off x="3492" y="2764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3" name="Rectangle 297"/>
              <p:cNvSpPr>
                <a:spLocks noChangeArrowheads="1"/>
              </p:cNvSpPr>
              <p:nvPr/>
            </p:nvSpPr>
            <p:spPr bwMode="auto">
              <a:xfrm>
                <a:off x="37" y="2981"/>
                <a:ext cx="5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5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4" name="Rectangle 298"/>
              <p:cNvSpPr>
                <a:spLocks noChangeArrowheads="1"/>
              </p:cNvSpPr>
              <p:nvPr/>
            </p:nvSpPr>
            <p:spPr bwMode="auto">
              <a:xfrm>
                <a:off x="680" y="2981"/>
                <a:ext cx="14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5.1. …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5" name="Rectangle 299"/>
              <p:cNvSpPr>
                <a:spLocks noChangeArrowheads="1"/>
              </p:cNvSpPr>
              <p:nvPr/>
            </p:nvSpPr>
            <p:spPr bwMode="auto">
              <a:xfrm>
                <a:off x="1714" y="2978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6" name="Rectangle 300"/>
              <p:cNvSpPr>
                <a:spLocks noChangeArrowheads="1"/>
              </p:cNvSpPr>
              <p:nvPr/>
            </p:nvSpPr>
            <p:spPr bwMode="auto">
              <a:xfrm>
                <a:off x="2371" y="2978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7" name="Rectangle 301"/>
              <p:cNvSpPr>
                <a:spLocks noChangeArrowheads="1"/>
              </p:cNvSpPr>
              <p:nvPr/>
            </p:nvSpPr>
            <p:spPr bwMode="auto">
              <a:xfrm>
                <a:off x="2835" y="2978"/>
                <a:ext cx="63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8" name="Rectangle 302"/>
              <p:cNvSpPr>
                <a:spLocks noChangeArrowheads="1"/>
              </p:cNvSpPr>
              <p:nvPr/>
            </p:nvSpPr>
            <p:spPr bwMode="auto">
              <a:xfrm>
                <a:off x="3492" y="2978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9" name="Rectangle 303"/>
              <p:cNvSpPr>
                <a:spLocks noChangeArrowheads="1"/>
              </p:cNvSpPr>
              <p:nvPr/>
            </p:nvSpPr>
            <p:spPr bwMode="auto">
              <a:xfrm>
                <a:off x="1714" y="3093"/>
                <a:ext cx="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80" name="Rectangle 304"/>
              <p:cNvSpPr>
                <a:spLocks noChangeArrowheads="1"/>
              </p:cNvSpPr>
              <p:nvPr/>
            </p:nvSpPr>
            <p:spPr bwMode="auto">
              <a:xfrm>
                <a:off x="2088" y="3093"/>
                <a:ext cx="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81" name="Rectangle 305"/>
              <p:cNvSpPr>
                <a:spLocks noChangeArrowheads="1"/>
              </p:cNvSpPr>
              <p:nvPr/>
            </p:nvSpPr>
            <p:spPr bwMode="auto">
              <a:xfrm>
                <a:off x="2371" y="3093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82" name="Rectangle 306"/>
              <p:cNvSpPr>
                <a:spLocks noChangeArrowheads="1"/>
              </p:cNvSpPr>
              <p:nvPr/>
            </p:nvSpPr>
            <p:spPr bwMode="auto">
              <a:xfrm>
                <a:off x="2835" y="3093"/>
                <a:ext cx="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83" name="Rectangle 307"/>
              <p:cNvSpPr>
                <a:spLocks noChangeArrowheads="1"/>
              </p:cNvSpPr>
              <p:nvPr/>
            </p:nvSpPr>
            <p:spPr bwMode="auto">
              <a:xfrm>
                <a:off x="3209" y="3093"/>
                <a:ext cx="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0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84" name="Rectangle 308"/>
              <p:cNvSpPr>
                <a:spLocks noChangeArrowheads="1"/>
              </p:cNvSpPr>
              <p:nvPr/>
            </p:nvSpPr>
            <p:spPr bwMode="auto">
              <a:xfrm>
                <a:off x="3495" y="3093"/>
                <a:ext cx="2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#¡DIV/0!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85" name="Rectangle 309"/>
              <p:cNvSpPr>
                <a:spLocks noChangeArrowheads="1"/>
              </p:cNvSpPr>
              <p:nvPr/>
            </p:nvSpPr>
            <p:spPr bwMode="auto">
              <a:xfrm>
                <a:off x="70" y="3230"/>
                <a:ext cx="12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·     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86" name="Rectangle 310"/>
              <p:cNvSpPr>
                <a:spLocks noChangeArrowheads="1"/>
              </p:cNvSpPr>
              <p:nvPr/>
            </p:nvSpPr>
            <p:spPr bwMode="auto">
              <a:xfrm>
                <a:off x="143" y="3230"/>
                <a:ext cx="85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POR FAVOR, MENCIONE USTED: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87" name="Rectangle 311"/>
              <p:cNvSpPr>
                <a:spLocks noChangeArrowheads="1"/>
              </p:cNvSpPr>
              <p:nvPr/>
            </p:nvSpPr>
            <p:spPr bwMode="auto">
              <a:xfrm>
                <a:off x="3118" y="3988"/>
                <a:ext cx="1041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________________________________________________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88" name="Rectangle 312"/>
              <p:cNvSpPr>
                <a:spLocks noChangeArrowheads="1"/>
              </p:cNvSpPr>
              <p:nvPr/>
            </p:nvSpPr>
            <p:spPr bwMode="auto">
              <a:xfrm>
                <a:off x="5136" y="890"/>
                <a:ext cx="637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mbria" pitchFamily="18" charset="0"/>
                  </a:rPr>
                  <a:t>____ Trimestre 2014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89" name="Rectangle 313"/>
              <p:cNvSpPr>
                <a:spLocks noChangeArrowheads="1"/>
              </p:cNvSpPr>
              <p:nvPr/>
            </p:nvSpPr>
            <p:spPr bwMode="auto">
              <a:xfrm>
                <a:off x="2511" y="1068"/>
                <a:ext cx="6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mbria" pitchFamily="18" charset="0"/>
                  </a:rPr>
                  <a:t>FORMATO N° 4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0" name="Rectangle 314"/>
              <p:cNvSpPr>
                <a:spLocks noChangeArrowheads="1"/>
              </p:cNvSpPr>
              <p:nvPr/>
            </p:nvSpPr>
            <p:spPr bwMode="auto">
              <a:xfrm>
                <a:off x="1424" y="1216"/>
                <a:ext cx="309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" pitchFamily="18" charset="0"/>
                  </a:rPr>
                  <a:t>MATRIZ DE SEGUIMIENTO, EVALUACION Y MEDIOS DE VERIFICACION - POI 2014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1" name="Rectangle 315"/>
              <p:cNvSpPr>
                <a:spLocks noChangeArrowheads="1"/>
              </p:cNvSpPr>
              <p:nvPr/>
            </p:nvSpPr>
            <p:spPr bwMode="auto">
              <a:xfrm>
                <a:off x="1978" y="1302"/>
                <a:ext cx="196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UNIDAD ORGÁNICA: ____________________________________________________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2" name="Rectangle 316"/>
              <p:cNvSpPr>
                <a:spLocks noChangeArrowheads="1"/>
              </p:cNvSpPr>
              <p:nvPr/>
            </p:nvSpPr>
            <p:spPr bwMode="auto">
              <a:xfrm>
                <a:off x="10" y="3285"/>
                <a:ext cx="3549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¿CUÁLES FUERON LAS DIFICULTADES INTERNAS PARA EL LOGRO DE LAS METAS PROGRAMADAS EN EL TRIMESTRE? ¿CUALES FUERON LAS ACCIONES CORRECTIVAS? 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3" name="Rectangle 317"/>
              <p:cNvSpPr>
                <a:spLocks noChangeArrowheads="1"/>
              </p:cNvSpPr>
              <p:nvPr/>
            </p:nvSpPr>
            <p:spPr bwMode="auto">
              <a:xfrm>
                <a:off x="3309" y="3285"/>
                <a:ext cx="61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(En caso de lograr menos del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4" name="Rectangle 318"/>
              <p:cNvSpPr>
                <a:spLocks noChangeArrowheads="1"/>
              </p:cNvSpPr>
              <p:nvPr/>
            </p:nvSpPr>
            <p:spPr bwMode="auto">
              <a:xfrm>
                <a:off x="3849" y="3285"/>
                <a:ext cx="130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60%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5" name="Rectangle 319"/>
              <p:cNvSpPr>
                <a:spLocks noChangeArrowheads="1"/>
              </p:cNvSpPr>
              <p:nvPr/>
            </p:nvSpPr>
            <p:spPr bwMode="auto">
              <a:xfrm>
                <a:off x="3946" y="3285"/>
                <a:ext cx="2001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 de cumplimiento de la meta trimestral del producto o de una tarea planteada, detallar por qué por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6" name="Rectangle 320"/>
              <p:cNvSpPr>
                <a:spLocks noChangeArrowheads="1"/>
              </p:cNvSpPr>
              <p:nvPr/>
            </p:nvSpPr>
            <p:spPr bwMode="auto">
              <a:xfrm>
                <a:off x="10" y="3333"/>
                <a:ext cx="118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cada meta no lograda, de ser necesario citar documentos).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7" name="Rectangle 321"/>
              <p:cNvSpPr>
                <a:spLocks noChangeArrowheads="1"/>
              </p:cNvSpPr>
              <p:nvPr/>
            </p:nvSpPr>
            <p:spPr bwMode="auto">
              <a:xfrm>
                <a:off x="1551" y="1451"/>
                <a:ext cx="27" cy="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8" name="Rectangle 322"/>
              <p:cNvSpPr>
                <a:spLocks noChangeArrowheads="1"/>
              </p:cNvSpPr>
              <p:nvPr/>
            </p:nvSpPr>
            <p:spPr bwMode="auto">
              <a:xfrm>
                <a:off x="1551" y="1525"/>
                <a:ext cx="27" cy="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9" name="Rectangle 323"/>
              <p:cNvSpPr>
                <a:spLocks noChangeArrowheads="1"/>
              </p:cNvSpPr>
              <p:nvPr/>
            </p:nvSpPr>
            <p:spPr bwMode="auto">
              <a:xfrm>
                <a:off x="13" y="1428"/>
                <a:ext cx="67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Objetivo Estrategico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0" name="Rectangle 324"/>
              <p:cNvSpPr>
                <a:spLocks noChangeArrowheads="1"/>
              </p:cNvSpPr>
              <p:nvPr/>
            </p:nvSpPr>
            <p:spPr bwMode="auto">
              <a:xfrm>
                <a:off x="617" y="1428"/>
                <a:ext cx="9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(de acuerdo a PEI 2011-2014)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1" name="Rectangle 325"/>
              <p:cNvSpPr>
                <a:spLocks noChangeArrowheads="1"/>
              </p:cNvSpPr>
              <p:nvPr/>
            </p:nvSpPr>
            <p:spPr bwMode="auto">
              <a:xfrm>
                <a:off x="1441" y="1428"/>
                <a:ext cx="57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: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2" name="Rectangle 326"/>
              <p:cNvSpPr>
                <a:spLocks noChangeArrowheads="1"/>
              </p:cNvSpPr>
              <p:nvPr/>
            </p:nvSpPr>
            <p:spPr bwMode="auto">
              <a:xfrm>
                <a:off x="13" y="1505"/>
                <a:ext cx="63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Objetivo Especifico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3" name="Rectangle 327"/>
              <p:cNvSpPr>
                <a:spLocks noChangeArrowheads="1"/>
              </p:cNvSpPr>
              <p:nvPr/>
            </p:nvSpPr>
            <p:spPr bwMode="auto">
              <a:xfrm>
                <a:off x="580" y="1505"/>
                <a:ext cx="92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(de acuerdo a PEI 2011-2014):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4" name="Rectangle 328"/>
              <p:cNvSpPr>
                <a:spLocks noChangeArrowheads="1"/>
              </p:cNvSpPr>
              <p:nvPr/>
            </p:nvSpPr>
            <p:spPr bwMode="auto">
              <a:xfrm>
                <a:off x="10" y="3579"/>
                <a:ext cx="3555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¿CUALES FUERON LAS DIFICULTADES EXTERNAS PARA EL LOGRO DE LAS METAS PROGRAMADAS EN EL TRIMESTRE? ¿CUALES FUERON LAS ACCIONES CORRECTIVAS?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5" name="Rectangle 329"/>
              <p:cNvSpPr>
                <a:spLocks noChangeArrowheads="1"/>
              </p:cNvSpPr>
              <p:nvPr/>
            </p:nvSpPr>
            <p:spPr bwMode="auto">
              <a:xfrm>
                <a:off x="3315" y="3579"/>
                <a:ext cx="61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(En caso de lograr menos del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6" name="Rectangle 330"/>
              <p:cNvSpPr>
                <a:spLocks noChangeArrowheads="1"/>
              </p:cNvSpPr>
              <p:nvPr/>
            </p:nvSpPr>
            <p:spPr bwMode="auto">
              <a:xfrm>
                <a:off x="3856" y="3579"/>
                <a:ext cx="130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60%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7" name="Rectangle 331"/>
              <p:cNvSpPr>
                <a:spLocks noChangeArrowheads="1"/>
              </p:cNvSpPr>
              <p:nvPr/>
            </p:nvSpPr>
            <p:spPr bwMode="auto">
              <a:xfrm>
                <a:off x="3952" y="3579"/>
                <a:ext cx="1921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 de cumplimiento de la meta trimestral del producto o de una tarea planteada, detallar por qué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8" name="Rectangle 332"/>
              <p:cNvSpPr>
                <a:spLocks noChangeArrowheads="1"/>
              </p:cNvSpPr>
              <p:nvPr/>
            </p:nvSpPr>
            <p:spPr bwMode="auto">
              <a:xfrm>
                <a:off x="10" y="3628"/>
                <a:ext cx="126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por cada meta no lograda, de ser necesario citar documentos).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9" name="Rectangle 333"/>
              <p:cNvSpPr>
                <a:spLocks noChangeArrowheads="1"/>
              </p:cNvSpPr>
              <p:nvPr/>
            </p:nvSpPr>
            <p:spPr bwMode="auto">
              <a:xfrm>
                <a:off x="13" y="1843"/>
                <a:ext cx="32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PRODUCTO(S)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0" name="Rectangle 334"/>
              <p:cNvSpPr>
                <a:spLocks noChangeArrowheads="1"/>
              </p:cNvSpPr>
              <p:nvPr/>
            </p:nvSpPr>
            <p:spPr bwMode="auto">
              <a:xfrm>
                <a:off x="13" y="2870"/>
                <a:ext cx="81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ACTIVIDADES ESTRATEGICAS: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1" name="Rectangle 335"/>
              <p:cNvSpPr>
                <a:spLocks noChangeArrowheads="1"/>
              </p:cNvSpPr>
              <p:nvPr/>
            </p:nvSpPr>
            <p:spPr bwMode="auto">
              <a:xfrm>
                <a:off x="13" y="2054"/>
                <a:ext cx="93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ACCIONES ESTRATEGICAS / ACTIVIDADES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2" name="Rectangle 336"/>
              <p:cNvSpPr>
                <a:spLocks noChangeArrowheads="1"/>
              </p:cNvSpPr>
              <p:nvPr/>
            </p:nvSpPr>
            <p:spPr bwMode="auto">
              <a:xfrm>
                <a:off x="527" y="3093"/>
                <a:ext cx="1164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TOTALES / PROMEDIOS DE CUMPLIMIENTO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3" name="Rectangle 337"/>
              <p:cNvSpPr>
                <a:spLocks noChangeArrowheads="1"/>
              </p:cNvSpPr>
              <p:nvPr/>
            </p:nvSpPr>
            <p:spPr bwMode="auto">
              <a:xfrm>
                <a:off x="37" y="2226"/>
                <a:ext cx="5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1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4" name="Rectangle 338"/>
              <p:cNvSpPr>
                <a:spLocks noChangeArrowheads="1"/>
              </p:cNvSpPr>
              <p:nvPr/>
            </p:nvSpPr>
            <p:spPr bwMode="auto">
              <a:xfrm>
                <a:off x="37" y="2466"/>
                <a:ext cx="53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2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5" name="Rectangle 339"/>
              <p:cNvSpPr>
                <a:spLocks noChangeArrowheads="1"/>
              </p:cNvSpPr>
              <p:nvPr/>
            </p:nvSpPr>
            <p:spPr bwMode="auto">
              <a:xfrm>
                <a:off x="110" y="1986"/>
                <a:ext cx="27" cy="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6" name="Rectangle 340"/>
              <p:cNvSpPr>
                <a:spLocks noChangeArrowheads="1"/>
              </p:cNvSpPr>
              <p:nvPr/>
            </p:nvSpPr>
            <p:spPr bwMode="auto">
              <a:xfrm>
                <a:off x="10" y="4226"/>
                <a:ext cx="150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Nota: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7" name="Rectangle 341"/>
              <p:cNvSpPr>
                <a:spLocks noChangeArrowheads="1"/>
              </p:cNvSpPr>
              <p:nvPr/>
            </p:nvSpPr>
            <p:spPr bwMode="auto">
              <a:xfrm>
                <a:off x="127" y="4226"/>
                <a:ext cx="2892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El presente formato tiene carácter de Declaración Jurada, por lo tanto deberá ser rellenado y sustentado con la debida responsabilidad. Se debe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8" name="Rectangle 342"/>
              <p:cNvSpPr>
                <a:spLocks noChangeArrowheads="1"/>
              </p:cNvSpPr>
              <p:nvPr/>
            </p:nvSpPr>
            <p:spPr bwMode="auto">
              <a:xfrm>
                <a:off x="2742" y="4226"/>
                <a:ext cx="43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conservar el orden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19" name="Rectangle 343"/>
              <p:cNvSpPr>
                <a:spLocks noChangeArrowheads="1"/>
              </p:cNvSpPr>
              <p:nvPr/>
            </p:nvSpPr>
            <p:spPr bwMode="auto">
              <a:xfrm>
                <a:off x="3118" y="4226"/>
                <a:ext cx="2802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 de las actividades y tareas de acuerdo al POI. En caso de  solamente adjuntarse fotografías por alguna tarea como medio de verificación,  la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20" name="Rectangle 344"/>
              <p:cNvSpPr>
                <a:spLocks noChangeArrowheads="1"/>
              </p:cNvSpPr>
              <p:nvPr/>
            </p:nvSpPr>
            <p:spPr bwMode="auto">
              <a:xfrm>
                <a:off x="10" y="4274"/>
                <a:ext cx="840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tarea se considera como NO REALIZADA.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21" name="Rectangle 345"/>
              <p:cNvSpPr>
                <a:spLocks noChangeArrowheads="1"/>
              </p:cNvSpPr>
              <p:nvPr/>
            </p:nvSpPr>
            <p:spPr bwMode="auto">
              <a:xfrm>
                <a:off x="3128" y="4043"/>
                <a:ext cx="1071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Elaboración:  ___________________________________________   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22" name="Rectangle 346"/>
              <p:cNvSpPr>
                <a:spLocks noChangeArrowheads="1"/>
              </p:cNvSpPr>
              <p:nvPr/>
            </p:nvSpPr>
            <p:spPr bwMode="auto">
              <a:xfrm>
                <a:off x="3319" y="4137"/>
                <a:ext cx="550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 DNI Nº:  ____________________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23" name="Rectangle 347"/>
              <p:cNvSpPr>
                <a:spLocks noChangeArrowheads="1"/>
              </p:cNvSpPr>
              <p:nvPr/>
            </p:nvSpPr>
            <p:spPr bwMode="auto">
              <a:xfrm>
                <a:off x="564" y="4043"/>
                <a:ext cx="62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Responsable Unidad Orgánica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24" name="Rectangle 348"/>
              <p:cNvSpPr>
                <a:spLocks noChangeArrowheads="1"/>
              </p:cNvSpPr>
              <p:nvPr/>
            </p:nvSpPr>
            <p:spPr bwMode="auto">
              <a:xfrm>
                <a:off x="283" y="3988"/>
                <a:ext cx="11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itchFamily="18" charset="0"/>
                  </a:rPr>
                  <a:t>______________________________________________________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25" name="Line 349"/>
              <p:cNvSpPr>
                <a:spLocks noChangeShapeType="1"/>
              </p:cNvSpPr>
              <p:nvPr/>
            </p:nvSpPr>
            <p:spPr bwMode="auto">
              <a:xfrm>
                <a:off x="0" y="813"/>
                <a:ext cx="5070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26" name="Rectangle 350"/>
              <p:cNvSpPr>
                <a:spLocks noChangeArrowheads="1"/>
              </p:cNvSpPr>
              <p:nvPr/>
            </p:nvSpPr>
            <p:spPr bwMode="auto">
              <a:xfrm>
                <a:off x="0" y="813"/>
                <a:ext cx="5070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27" name="Line 351"/>
              <p:cNvSpPr>
                <a:spLocks noChangeShapeType="1"/>
              </p:cNvSpPr>
              <p:nvPr/>
            </p:nvSpPr>
            <p:spPr bwMode="auto">
              <a:xfrm flipV="1">
                <a:off x="5073" y="8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28" name="Rectangle 352"/>
              <p:cNvSpPr>
                <a:spLocks noChangeArrowheads="1"/>
              </p:cNvSpPr>
              <p:nvPr/>
            </p:nvSpPr>
            <p:spPr bwMode="auto">
              <a:xfrm>
                <a:off x="5073" y="810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29" name="Line 353"/>
              <p:cNvSpPr>
                <a:spLocks noChangeShapeType="1"/>
              </p:cNvSpPr>
              <p:nvPr/>
            </p:nvSpPr>
            <p:spPr bwMode="auto">
              <a:xfrm flipV="1">
                <a:off x="5473" y="8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0" name="Rectangle 354"/>
              <p:cNvSpPr>
                <a:spLocks noChangeArrowheads="1"/>
              </p:cNvSpPr>
              <p:nvPr/>
            </p:nvSpPr>
            <p:spPr bwMode="auto">
              <a:xfrm>
                <a:off x="5473" y="810"/>
                <a:ext cx="4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1" name="Rectangle 355"/>
              <p:cNvSpPr>
                <a:spLocks noChangeArrowheads="1"/>
              </p:cNvSpPr>
              <p:nvPr/>
            </p:nvSpPr>
            <p:spPr bwMode="auto">
              <a:xfrm>
                <a:off x="5076" y="810"/>
                <a:ext cx="68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2" name="Line 356"/>
              <p:cNvSpPr>
                <a:spLocks noChangeShapeType="1"/>
              </p:cNvSpPr>
              <p:nvPr/>
            </p:nvSpPr>
            <p:spPr bwMode="auto">
              <a:xfrm flipV="1">
                <a:off x="5757" y="8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3" name="Rectangle 357"/>
              <p:cNvSpPr>
                <a:spLocks noChangeArrowheads="1"/>
              </p:cNvSpPr>
              <p:nvPr/>
            </p:nvSpPr>
            <p:spPr bwMode="auto">
              <a:xfrm>
                <a:off x="5757" y="810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4" name="Line 358"/>
              <p:cNvSpPr>
                <a:spLocks noChangeShapeType="1"/>
              </p:cNvSpPr>
              <p:nvPr/>
            </p:nvSpPr>
            <p:spPr bwMode="auto">
              <a:xfrm>
                <a:off x="0" y="885"/>
                <a:ext cx="5070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5" name="Rectangle 359"/>
              <p:cNvSpPr>
                <a:spLocks noChangeArrowheads="1"/>
              </p:cNvSpPr>
              <p:nvPr/>
            </p:nvSpPr>
            <p:spPr bwMode="auto">
              <a:xfrm>
                <a:off x="0" y="885"/>
                <a:ext cx="5070" cy="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6" name="Rectangle 360"/>
              <p:cNvSpPr>
                <a:spLocks noChangeArrowheads="1"/>
              </p:cNvSpPr>
              <p:nvPr/>
            </p:nvSpPr>
            <p:spPr bwMode="auto">
              <a:xfrm>
                <a:off x="5070" y="810"/>
                <a:ext cx="6" cy="7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7" name="Rectangle 361"/>
              <p:cNvSpPr>
                <a:spLocks noChangeArrowheads="1"/>
              </p:cNvSpPr>
              <p:nvPr/>
            </p:nvSpPr>
            <p:spPr bwMode="auto">
              <a:xfrm>
                <a:off x="5076" y="882"/>
                <a:ext cx="68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8" name="Rectangle 362"/>
              <p:cNvSpPr>
                <a:spLocks noChangeArrowheads="1"/>
              </p:cNvSpPr>
              <p:nvPr/>
            </p:nvSpPr>
            <p:spPr bwMode="auto">
              <a:xfrm>
                <a:off x="5753" y="816"/>
                <a:ext cx="7" cy="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9" name="Rectangle 363"/>
              <p:cNvSpPr>
                <a:spLocks noChangeArrowheads="1"/>
              </p:cNvSpPr>
              <p:nvPr/>
            </p:nvSpPr>
            <p:spPr bwMode="auto">
              <a:xfrm>
                <a:off x="5470" y="816"/>
                <a:ext cx="7" cy="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0" name="Line 364"/>
              <p:cNvSpPr>
                <a:spLocks noChangeShapeType="1"/>
              </p:cNvSpPr>
              <p:nvPr/>
            </p:nvSpPr>
            <p:spPr bwMode="auto">
              <a:xfrm>
                <a:off x="0" y="1062"/>
                <a:ext cx="1167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1" name="Rectangle 365"/>
              <p:cNvSpPr>
                <a:spLocks noChangeArrowheads="1"/>
              </p:cNvSpPr>
              <p:nvPr/>
            </p:nvSpPr>
            <p:spPr bwMode="auto">
              <a:xfrm>
                <a:off x="0" y="1062"/>
                <a:ext cx="1167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2" name="Line 366"/>
              <p:cNvSpPr>
                <a:spLocks noChangeShapeType="1"/>
              </p:cNvSpPr>
              <p:nvPr/>
            </p:nvSpPr>
            <p:spPr bwMode="auto">
              <a:xfrm>
                <a:off x="1167" y="813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3" name="Rectangle 367"/>
              <p:cNvSpPr>
                <a:spLocks noChangeArrowheads="1"/>
              </p:cNvSpPr>
              <p:nvPr/>
            </p:nvSpPr>
            <p:spPr bwMode="auto">
              <a:xfrm>
                <a:off x="1167" y="813"/>
                <a:ext cx="4" cy="24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4" name="Line 368"/>
              <p:cNvSpPr>
                <a:spLocks noChangeShapeType="1"/>
              </p:cNvSpPr>
              <p:nvPr/>
            </p:nvSpPr>
            <p:spPr bwMode="auto">
              <a:xfrm>
                <a:off x="1171" y="1062"/>
                <a:ext cx="323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5" name="Rectangle 369"/>
              <p:cNvSpPr>
                <a:spLocks noChangeArrowheads="1"/>
              </p:cNvSpPr>
              <p:nvPr/>
            </p:nvSpPr>
            <p:spPr bwMode="auto">
              <a:xfrm>
                <a:off x="1171" y="1062"/>
                <a:ext cx="3232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6" name="Line 370"/>
              <p:cNvSpPr>
                <a:spLocks noChangeShapeType="1"/>
              </p:cNvSpPr>
              <p:nvPr/>
            </p:nvSpPr>
            <p:spPr bwMode="auto">
              <a:xfrm>
                <a:off x="4399" y="813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7" name="Rectangle 371"/>
              <p:cNvSpPr>
                <a:spLocks noChangeArrowheads="1"/>
              </p:cNvSpPr>
              <p:nvPr/>
            </p:nvSpPr>
            <p:spPr bwMode="auto">
              <a:xfrm>
                <a:off x="4399" y="813"/>
                <a:ext cx="4" cy="24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8" name="Line 372"/>
              <p:cNvSpPr>
                <a:spLocks noChangeShapeType="1"/>
              </p:cNvSpPr>
              <p:nvPr/>
            </p:nvSpPr>
            <p:spPr bwMode="auto">
              <a:xfrm>
                <a:off x="0" y="1153"/>
                <a:ext cx="1167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9" name="Rectangle 373"/>
              <p:cNvSpPr>
                <a:spLocks noChangeArrowheads="1"/>
              </p:cNvSpPr>
              <p:nvPr/>
            </p:nvSpPr>
            <p:spPr bwMode="auto">
              <a:xfrm>
                <a:off x="0" y="1153"/>
                <a:ext cx="1167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0" name="Line 374"/>
              <p:cNvSpPr>
                <a:spLocks noChangeShapeType="1"/>
              </p:cNvSpPr>
              <p:nvPr/>
            </p:nvSpPr>
            <p:spPr bwMode="auto">
              <a:xfrm>
                <a:off x="1171" y="1151"/>
                <a:ext cx="32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1" name="Rectangle 375"/>
              <p:cNvSpPr>
                <a:spLocks noChangeArrowheads="1"/>
              </p:cNvSpPr>
              <p:nvPr/>
            </p:nvSpPr>
            <p:spPr bwMode="auto">
              <a:xfrm>
                <a:off x="1171" y="1151"/>
                <a:ext cx="3228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2" name="Line 376"/>
              <p:cNvSpPr>
                <a:spLocks noChangeShapeType="1"/>
              </p:cNvSpPr>
              <p:nvPr/>
            </p:nvSpPr>
            <p:spPr bwMode="auto">
              <a:xfrm>
                <a:off x="1171" y="1156"/>
                <a:ext cx="32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3" name="Rectangle 377"/>
              <p:cNvSpPr>
                <a:spLocks noChangeArrowheads="1"/>
              </p:cNvSpPr>
              <p:nvPr/>
            </p:nvSpPr>
            <p:spPr bwMode="auto">
              <a:xfrm>
                <a:off x="1171" y="1156"/>
                <a:ext cx="3228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4" name="Line 378"/>
              <p:cNvSpPr>
                <a:spLocks noChangeShapeType="1"/>
              </p:cNvSpPr>
              <p:nvPr/>
            </p:nvSpPr>
            <p:spPr bwMode="auto">
              <a:xfrm>
                <a:off x="1167" y="1062"/>
                <a:ext cx="1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5" name="Rectangle 379"/>
              <p:cNvSpPr>
                <a:spLocks noChangeArrowheads="1"/>
              </p:cNvSpPr>
              <p:nvPr/>
            </p:nvSpPr>
            <p:spPr bwMode="auto">
              <a:xfrm>
                <a:off x="1167" y="1062"/>
                <a:ext cx="4" cy="9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6" name="Line 380"/>
              <p:cNvSpPr>
                <a:spLocks noChangeShapeType="1"/>
              </p:cNvSpPr>
              <p:nvPr/>
            </p:nvSpPr>
            <p:spPr bwMode="auto">
              <a:xfrm>
                <a:off x="1541" y="813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7" name="Rectangle 381"/>
              <p:cNvSpPr>
                <a:spLocks noChangeArrowheads="1"/>
              </p:cNvSpPr>
              <p:nvPr/>
            </p:nvSpPr>
            <p:spPr bwMode="auto">
              <a:xfrm>
                <a:off x="1541" y="813"/>
                <a:ext cx="3" cy="24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8" name="Line 382"/>
              <p:cNvSpPr>
                <a:spLocks noChangeShapeType="1"/>
              </p:cNvSpPr>
              <p:nvPr/>
            </p:nvSpPr>
            <p:spPr bwMode="auto">
              <a:xfrm>
                <a:off x="1914" y="813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9" name="Rectangle 383"/>
              <p:cNvSpPr>
                <a:spLocks noChangeArrowheads="1"/>
              </p:cNvSpPr>
              <p:nvPr/>
            </p:nvSpPr>
            <p:spPr bwMode="auto">
              <a:xfrm>
                <a:off x="1914" y="813"/>
                <a:ext cx="4" cy="24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0" name="Line 384"/>
              <p:cNvSpPr>
                <a:spLocks noChangeShapeType="1"/>
              </p:cNvSpPr>
              <p:nvPr/>
            </p:nvSpPr>
            <p:spPr bwMode="auto">
              <a:xfrm>
                <a:off x="2288" y="813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1" name="Rectangle 385"/>
              <p:cNvSpPr>
                <a:spLocks noChangeArrowheads="1"/>
              </p:cNvSpPr>
              <p:nvPr/>
            </p:nvSpPr>
            <p:spPr bwMode="auto">
              <a:xfrm>
                <a:off x="2288" y="813"/>
                <a:ext cx="3" cy="24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2" name="Line 386"/>
              <p:cNvSpPr>
                <a:spLocks noChangeShapeType="1"/>
              </p:cNvSpPr>
              <p:nvPr/>
            </p:nvSpPr>
            <p:spPr bwMode="auto">
              <a:xfrm>
                <a:off x="2662" y="813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3" name="Rectangle 387"/>
              <p:cNvSpPr>
                <a:spLocks noChangeArrowheads="1"/>
              </p:cNvSpPr>
              <p:nvPr/>
            </p:nvSpPr>
            <p:spPr bwMode="auto">
              <a:xfrm>
                <a:off x="2662" y="813"/>
                <a:ext cx="3" cy="24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4" name="Line 388"/>
              <p:cNvSpPr>
                <a:spLocks noChangeShapeType="1"/>
              </p:cNvSpPr>
              <p:nvPr/>
            </p:nvSpPr>
            <p:spPr bwMode="auto">
              <a:xfrm>
                <a:off x="3035" y="813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5" name="Rectangle 389"/>
              <p:cNvSpPr>
                <a:spLocks noChangeArrowheads="1"/>
              </p:cNvSpPr>
              <p:nvPr/>
            </p:nvSpPr>
            <p:spPr bwMode="auto">
              <a:xfrm>
                <a:off x="3035" y="813"/>
                <a:ext cx="3" cy="24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6" name="Line 390"/>
              <p:cNvSpPr>
                <a:spLocks noChangeShapeType="1"/>
              </p:cNvSpPr>
              <p:nvPr/>
            </p:nvSpPr>
            <p:spPr bwMode="auto">
              <a:xfrm>
                <a:off x="3409" y="813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7" name="Rectangle 391"/>
              <p:cNvSpPr>
                <a:spLocks noChangeArrowheads="1"/>
              </p:cNvSpPr>
              <p:nvPr/>
            </p:nvSpPr>
            <p:spPr bwMode="auto">
              <a:xfrm>
                <a:off x="3409" y="813"/>
                <a:ext cx="3" cy="24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8" name="Line 392"/>
              <p:cNvSpPr>
                <a:spLocks noChangeShapeType="1"/>
              </p:cNvSpPr>
              <p:nvPr/>
            </p:nvSpPr>
            <p:spPr bwMode="auto">
              <a:xfrm>
                <a:off x="3782" y="813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9" name="Rectangle 393"/>
              <p:cNvSpPr>
                <a:spLocks noChangeArrowheads="1"/>
              </p:cNvSpPr>
              <p:nvPr/>
            </p:nvSpPr>
            <p:spPr bwMode="auto">
              <a:xfrm>
                <a:off x="3782" y="813"/>
                <a:ext cx="4" cy="24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0" name="Line 394"/>
              <p:cNvSpPr>
                <a:spLocks noChangeShapeType="1"/>
              </p:cNvSpPr>
              <p:nvPr/>
            </p:nvSpPr>
            <p:spPr bwMode="auto">
              <a:xfrm>
                <a:off x="4399" y="1065"/>
                <a:ext cx="1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1" name="Rectangle 395"/>
              <p:cNvSpPr>
                <a:spLocks noChangeArrowheads="1"/>
              </p:cNvSpPr>
              <p:nvPr/>
            </p:nvSpPr>
            <p:spPr bwMode="auto">
              <a:xfrm>
                <a:off x="4399" y="1065"/>
                <a:ext cx="4" cy="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2" name="Line 396"/>
              <p:cNvSpPr>
                <a:spLocks noChangeShapeType="1"/>
              </p:cNvSpPr>
              <p:nvPr/>
            </p:nvSpPr>
            <p:spPr bwMode="auto">
              <a:xfrm>
                <a:off x="100" y="813"/>
                <a:ext cx="1" cy="400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3" name="Rectangle 397"/>
              <p:cNvSpPr>
                <a:spLocks noChangeArrowheads="1"/>
              </p:cNvSpPr>
              <p:nvPr/>
            </p:nvSpPr>
            <p:spPr bwMode="auto">
              <a:xfrm>
                <a:off x="100" y="813"/>
                <a:ext cx="3" cy="400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4" name="Line 398"/>
              <p:cNvSpPr>
                <a:spLocks noChangeShapeType="1"/>
              </p:cNvSpPr>
              <p:nvPr/>
            </p:nvSpPr>
            <p:spPr bwMode="auto">
              <a:xfrm>
                <a:off x="670" y="813"/>
                <a:ext cx="1" cy="400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5" name="Rectangle 399"/>
              <p:cNvSpPr>
                <a:spLocks noChangeArrowheads="1"/>
              </p:cNvSpPr>
              <p:nvPr/>
            </p:nvSpPr>
            <p:spPr bwMode="auto">
              <a:xfrm>
                <a:off x="670" y="813"/>
                <a:ext cx="4" cy="400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6" name="Line 400"/>
              <p:cNvSpPr>
                <a:spLocks noChangeShapeType="1"/>
              </p:cNvSpPr>
              <p:nvPr/>
            </p:nvSpPr>
            <p:spPr bwMode="auto">
              <a:xfrm>
                <a:off x="1167" y="1159"/>
                <a:ext cx="1" cy="54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7" name="Rectangle 401"/>
              <p:cNvSpPr>
                <a:spLocks noChangeArrowheads="1"/>
              </p:cNvSpPr>
              <p:nvPr/>
            </p:nvSpPr>
            <p:spPr bwMode="auto">
              <a:xfrm>
                <a:off x="1167" y="1159"/>
                <a:ext cx="4" cy="54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8" name="Line 402"/>
              <p:cNvSpPr>
                <a:spLocks noChangeShapeType="1"/>
              </p:cNvSpPr>
              <p:nvPr/>
            </p:nvSpPr>
            <p:spPr bwMode="auto">
              <a:xfrm>
                <a:off x="1541" y="1159"/>
                <a:ext cx="1" cy="54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9" name="Rectangle 403"/>
              <p:cNvSpPr>
                <a:spLocks noChangeArrowheads="1"/>
              </p:cNvSpPr>
              <p:nvPr/>
            </p:nvSpPr>
            <p:spPr bwMode="auto">
              <a:xfrm>
                <a:off x="1541" y="1159"/>
                <a:ext cx="3" cy="54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0" name="Line 404"/>
              <p:cNvSpPr>
                <a:spLocks noChangeShapeType="1"/>
              </p:cNvSpPr>
              <p:nvPr/>
            </p:nvSpPr>
            <p:spPr bwMode="auto">
              <a:xfrm>
                <a:off x="1914" y="1159"/>
                <a:ext cx="1" cy="54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1" name="Rectangle 405"/>
              <p:cNvSpPr>
                <a:spLocks noChangeArrowheads="1"/>
              </p:cNvSpPr>
              <p:nvPr/>
            </p:nvSpPr>
            <p:spPr bwMode="auto">
              <a:xfrm>
                <a:off x="1914" y="1159"/>
                <a:ext cx="4" cy="54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2" name="Line 406"/>
              <p:cNvSpPr>
                <a:spLocks noChangeShapeType="1"/>
              </p:cNvSpPr>
              <p:nvPr/>
            </p:nvSpPr>
            <p:spPr bwMode="auto">
              <a:xfrm>
                <a:off x="2288" y="1159"/>
                <a:ext cx="1" cy="54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3" name="Rectangle 407"/>
              <p:cNvSpPr>
                <a:spLocks noChangeArrowheads="1"/>
              </p:cNvSpPr>
              <p:nvPr/>
            </p:nvSpPr>
            <p:spPr bwMode="auto">
              <a:xfrm>
                <a:off x="2288" y="1159"/>
                <a:ext cx="3" cy="54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4" name="Line 408"/>
              <p:cNvSpPr>
                <a:spLocks noChangeShapeType="1"/>
              </p:cNvSpPr>
              <p:nvPr/>
            </p:nvSpPr>
            <p:spPr bwMode="auto">
              <a:xfrm>
                <a:off x="2662" y="1159"/>
                <a:ext cx="1" cy="54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5" name="Rectangle 409"/>
              <p:cNvSpPr>
                <a:spLocks noChangeArrowheads="1"/>
              </p:cNvSpPr>
              <p:nvPr/>
            </p:nvSpPr>
            <p:spPr bwMode="auto">
              <a:xfrm>
                <a:off x="2662" y="1159"/>
                <a:ext cx="3" cy="54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6" name="Line 410"/>
              <p:cNvSpPr>
                <a:spLocks noChangeShapeType="1"/>
              </p:cNvSpPr>
              <p:nvPr/>
            </p:nvSpPr>
            <p:spPr bwMode="auto">
              <a:xfrm>
                <a:off x="3035" y="1159"/>
                <a:ext cx="1" cy="54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7" name="Rectangle 411"/>
              <p:cNvSpPr>
                <a:spLocks noChangeArrowheads="1"/>
              </p:cNvSpPr>
              <p:nvPr/>
            </p:nvSpPr>
            <p:spPr bwMode="auto">
              <a:xfrm>
                <a:off x="3035" y="1159"/>
                <a:ext cx="3" cy="54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8" name="Line 412"/>
              <p:cNvSpPr>
                <a:spLocks noChangeShapeType="1"/>
              </p:cNvSpPr>
              <p:nvPr/>
            </p:nvSpPr>
            <p:spPr bwMode="auto">
              <a:xfrm>
                <a:off x="3409" y="1159"/>
                <a:ext cx="1" cy="54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9" name="Rectangle 413"/>
              <p:cNvSpPr>
                <a:spLocks noChangeArrowheads="1"/>
              </p:cNvSpPr>
              <p:nvPr/>
            </p:nvSpPr>
            <p:spPr bwMode="auto">
              <a:xfrm>
                <a:off x="3409" y="1159"/>
                <a:ext cx="3" cy="54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0" name="Line 414"/>
              <p:cNvSpPr>
                <a:spLocks noChangeShapeType="1"/>
              </p:cNvSpPr>
              <p:nvPr/>
            </p:nvSpPr>
            <p:spPr bwMode="auto">
              <a:xfrm>
                <a:off x="3782" y="1159"/>
                <a:ext cx="1" cy="54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1" name="Rectangle 415"/>
              <p:cNvSpPr>
                <a:spLocks noChangeArrowheads="1"/>
              </p:cNvSpPr>
              <p:nvPr/>
            </p:nvSpPr>
            <p:spPr bwMode="auto">
              <a:xfrm>
                <a:off x="3782" y="1159"/>
                <a:ext cx="4" cy="54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2" name="Line 416"/>
              <p:cNvSpPr>
                <a:spLocks noChangeShapeType="1"/>
              </p:cNvSpPr>
              <p:nvPr/>
            </p:nvSpPr>
            <p:spPr bwMode="auto">
              <a:xfrm>
                <a:off x="4399" y="1159"/>
                <a:ext cx="1" cy="54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3" name="Rectangle 417"/>
              <p:cNvSpPr>
                <a:spLocks noChangeArrowheads="1"/>
              </p:cNvSpPr>
              <p:nvPr/>
            </p:nvSpPr>
            <p:spPr bwMode="auto">
              <a:xfrm>
                <a:off x="4399" y="1159"/>
                <a:ext cx="4" cy="54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855" name="Group 619"/>
            <p:cNvGrpSpPr>
              <a:grpSpLocks/>
            </p:cNvGrpSpPr>
            <p:nvPr/>
          </p:nvGrpSpPr>
          <p:grpSpPr bwMode="auto">
            <a:xfrm>
              <a:off x="-3" y="813"/>
              <a:ext cx="5763" cy="2360"/>
              <a:chOff x="-3" y="813"/>
              <a:chExt cx="5763" cy="2360"/>
            </a:xfrm>
          </p:grpSpPr>
          <p:sp>
            <p:nvSpPr>
              <p:cNvPr id="1094" name="Line 419"/>
              <p:cNvSpPr>
                <a:spLocks noChangeShapeType="1"/>
              </p:cNvSpPr>
              <p:nvPr/>
            </p:nvSpPr>
            <p:spPr bwMode="auto">
              <a:xfrm>
                <a:off x="5073" y="887"/>
                <a:ext cx="1" cy="326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5" name="Rectangle 420"/>
              <p:cNvSpPr>
                <a:spLocks noChangeArrowheads="1"/>
              </p:cNvSpPr>
              <p:nvPr/>
            </p:nvSpPr>
            <p:spPr bwMode="auto">
              <a:xfrm>
                <a:off x="5073" y="887"/>
                <a:ext cx="3" cy="326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6" name="Line 421"/>
              <p:cNvSpPr>
                <a:spLocks noChangeShapeType="1"/>
              </p:cNvSpPr>
              <p:nvPr/>
            </p:nvSpPr>
            <p:spPr bwMode="auto">
              <a:xfrm>
                <a:off x="5473" y="956"/>
                <a:ext cx="1" cy="2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7" name="Rectangle 422"/>
              <p:cNvSpPr>
                <a:spLocks noChangeArrowheads="1"/>
              </p:cNvSpPr>
              <p:nvPr/>
            </p:nvSpPr>
            <p:spPr bwMode="auto">
              <a:xfrm>
                <a:off x="5473" y="956"/>
                <a:ext cx="4" cy="2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8" name="Line 423"/>
              <p:cNvSpPr>
                <a:spLocks noChangeShapeType="1"/>
              </p:cNvSpPr>
              <p:nvPr/>
            </p:nvSpPr>
            <p:spPr bwMode="auto">
              <a:xfrm>
                <a:off x="0" y="813"/>
                <a:ext cx="1" cy="606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9" name="Rectangle 424"/>
              <p:cNvSpPr>
                <a:spLocks noChangeArrowheads="1"/>
              </p:cNvSpPr>
              <p:nvPr/>
            </p:nvSpPr>
            <p:spPr bwMode="auto">
              <a:xfrm>
                <a:off x="0" y="813"/>
                <a:ext cx="3" cy="606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0" name="Line 425"/>
              <p:cNvSpPr>
                <a:spLocks noChangeShapeType="1"/>
              </p:cNvSpPr>
              <p:nvPr/>
            </p:nvSpPr>
            <p:spPr bwMode="auto">
              <a:xfrm>
                <a:off x="1541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1" name="Rectangle 426"/>
              <p:cNvSpPr>
                <a:spLocks noChangeArrowheads="1"/>
              </p:cNvSpPr>
              <p:nvPr/>
            </p:nvSpPr>
            <p:spPr bwMode="auto">
              <a:xfrm>
                <a:off x="1541" y="1368"/>
                <a:ext cx="3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2" name="Line 427"/>
              <p:cNvSpPr>
                <a:spLocks noChangeShapeType="1"/>
              </p:cNvSpPr>
              <p:nvPr/>
            </p:nvSpPr>
            <p:spPr bwMode="auto">
              <a:xfrm>
                <a:off x="3" y="1419"/>
                <a:ext cx="5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3" name="Rectangle 428"/>
              <p:cNvSpPr>
                <a:spLocks noChangeArrowheads="1"/>
              </p:cNvSpPr>
              <p:nvPr/>
            </p:nvSpPr>
            <p:spPr bwMode="auto">
              <a:xfrm>
                <a:off x="3" y="1419"/>
                <a:ext cx="575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4" name="Line 429"/>
              <p:cNvSpPr>
                <a:spLocks noChangeShapeType="1"/>
              </p:cNvSpPr>
              <p:nvPr/>
            </p:nvSpPr>
            <p:spPr bwMode="auto">
              <a:xfrm>
                <a:off x="5757" y="887"/>
                <a:ext cx="1" cy="53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5" name="Rectangle 430"/>
              <p:cNvSpPr>
                <a:spLocks noChangeArrowheads="1"/>
              </p:cNvSpPr>
              <p:nvPr/>
            </p:nvSpPr>
            <p:spPr bwMode="auto">
              <a:xfrm>
                <a:off x="5757" y="887"/>
                <a:ext cx="3" cy="53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6" name="Line 431"/>
              <p:cNvSpPr>
                <a:spLocks noChangeShapeType="1"/>
              </p:cNvSpPr>
              <p:nvPr/>
            </p:nvSpPr>
            <p:spPr bwMode="auto">
              <a:xfrm>
                <a:off x="3" y="1497"/>
                <a:ext cx="5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7" name="Rectangle 432"/>
              <p:cNvSpPr>
                <a:spLocks noChangeArrowheads="1"/>
              </p:cNvSpPr>
              <p:nvPr/>
            </p:nvSpPr>
            <p:spPr bwMode="auto">
              <a:xfrm>
                <a:off x="3" y="1497"/>
                <a:ext cx="575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8" name="Line 433"/>
              <p:cNvSpPr>
                <a:spLocks noChangeShapeType="1"/>
              </p:cNvSpPr>
              <p:nvPr/>
            </p:nvSpPr>
            <p:spPr bwMode="auto">
              <a:xfrm>
                <a:off x="0" y="1419"/>
                <a:ext cx="1" cy="1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9" name="Rectangle 434"/>
              <p:cNvSpPr>
                <a:spLocks noChangeArrowheads="1"/>
              </p:cNvSpPr>
              <p:nvPr/>
            </p:nvSpPr>
            <p:spPr bwMode="auto">
              <a:xfrm>
                <a:off x="0" y="1419"/>
                <a:ext cx="3" cy="15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0" name="Line 435"/>
              <p:cNvSpPr>
                <a:spLocks noChangeShapeType="1"/>
              </p:cNvSpPr>
              <p:nvPr/>
            </p:nvSpPr>
            <p:spPr bwMode="auto">
              <a:xfrm>
                <a:off x="100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1" name="Rectangle 436"/>
              <p:cNvSpPr>
                <a:spLocks noChangeArrowheads="1"/>
              </p:cNvSpPr>
              <p:nvPr/>
            </p:nvSpPr>
            <p:spPr bwMode="auto">
              <a:xfrm>
                <a:off x="100" y="1368"/>
                <a:ext cx="3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2" name="Line 437"/>
              <p:cNvSpPr>
                <a:spLocks noChangeShapeType="1"/>
              </p:cNvSpPr>
              <p:nvPr/>
            </p:nvSpPr>
            <p:spPr bwMode="auto">
              <a:xfrm>
                <a:off x="670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3" name="Rectangle 438"/>
              <p:cNvSpPr>
                <a:spLocks noChangeArrowheads="1"/>
              </p:cNvSpPr>
              <p:nvPr/>
            </p:nvSpPr>
            <p:spPr bwMode="auto">
              <a:xfrm>
                <a:off x="670" y="1368"/>
                <a:ext cx="4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4" name="Line 439"/>
              <p:cNvSpPr>
                <a:spLocks noChangeShapeType="1"/>
              </p:cNvSpPr>
              <p:nvPr/>
            </p:nvSpPr>
            <p:spPr bwMode="auto">
              <a:xfrm>
                <a:off x="1167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5" name="Rectangle 440"/>
              <p:cNvSpPr>
                <a:spLocks noChangeArrowheads="1"/>
              </p:cNvSpPr>
              <p:nvPr/>
            </p:nvSpPr>
            <p:spPr bwMode="auto">
              <a:xfrm>
                <a:off x="1167" y="1368"/>
                <a:ext cx="4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6" name="Line 441"/>
              <p:cNvSpPr>
                <a:spLocks noChangeShapeType="1"/>
              </p:cNvSpPr>
              <p:nvPr/>
            </p:nvSpPr>
            <p:spPr bwMode="auto">
              <a:xfrm>
                <a:off x="3" y="1574"/>
                <a:ext cx="15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7" name="Rectangle 442"/>
              <p:cNvSpPr>
                <a:spLocks noChangeArrowheads="1"/>
              </p:cNvSpPr>
              <p:nvPr/>
            </p:nvSpPr>
            <p:spPr bwMode="auto">
              <a:xfrm>
                <a:off x="3" y="1574"/>
                <a:ext cx="1535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8" name="Line 443"/>
              <p:cNvSpPr>
                <a:spLocks noChangeShapeType="1"/>
              </p:cNvSpPr>
              <p:nvPr/>
            </p:nvSpPr>
            <p:spPr bwMode="auto">
              <a:xfrm>
                <a:off x="1541" y="1422"/>
                <a:ext cx="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9" name="Rectangle 444"/>
              <p:cNvSpPr>
                <a:spLocks noChangeArrowheads="1"/>
              </p:cNvSpPr>
              <p:nvPr/>
            </p:nvSpPr>
            <p:spPr bwMode="auto">
              <a:xfrm>
                <a:off x="1541" y="1422"/>
                <a:ext cx="3" cy="1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0" name="Line 445"/>
              <p:cNvSpPr>
                <a:spLocks noChangeShapeType="1"/>
              </p:cNvSpPr>
              <p:nvPr/>
            </p:nvSpPr>
            <p:spPr bwMode="auto">
              <a:xfrm>
                <a:off x="1914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1" name="Rectangle 446"/>
              <p:cNvSpPr>
                <a:spLocks noChangeArrowheads="1"/>
              </p:cNvSpPr>
              <p:nvPr/>
            </p:nvSpPr>
            <p:spPr bwMode="auto">
              <a:xfrm>
                <a:off x="1914" y="1368"/>
                <a:ext cx="4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2" name="Line 447"/>
              <p:cNvSpPr>
                <a:spLocks noChangeShapeType="1"/>
              </p:cNvSpPr>
              <p:nvPr/>
            </p:nvSpPr>
            <p:spPr bwMode="auto">
              <a:xfrm>
                <a:off x="2288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3" name="Rectangle 448"/>
              <p:cNvSpPr>
                <a:spLocks noChangeArrowheads="1"/>
              </p:cNvSpPr>
              <p:nvPr/>
            </p:nvSpPr>
            <p:spPr bwMode="auto">
              <a:xfrm>
                <a:off x="2288" y="1368"/>
                <a:ext cx="3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4" name="Line 449"/>
              <p:cNvSpPr>
                <a:spLocks noChangeShapeType="1"/>
              </p:cNvSpPr>
              <p:nvPr/>
            </p:nvSpPr>
            <p:spPr bwMode="auto">
              <a:xfrm>
                <a:off x="2662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5" name="Rectangle 450"/>
              <p:cNvSpPr>
                <a:spLocks noChangeArrowheads="1"/>
              </p:cNvSpPr>
              <p:nvPr/>
            </p:nvSpPr>
            <p:spPr bwMode="auto">
              <a:xfrm>
                <a:off x="2662" y="1368"/>
                <a:ext cx="3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6" name="Line 451"/>
              <p:cNvSpPr>
                <a:spLocks noChangeShapeType="1"/>
              </p:cNvSpPr>
              <p:nvPr/>
            </p:nvSpPr>
            <p:spPr bwMode="auto">
              <a:xfrm>
                <a:off x="3035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7" name="Rectangle 452"/>
              <p:cNvSpPr>
                <a:spLocks noChangeArrowheads="1"/>
              </p:cNvSpPr>
              <p:nvPr/>
            </p:nvSpPr>
            <p:spPr bwMode="auto">
              <a:xfrm>
                <a:off x="3035" y="1368"/>
                <a:ext cx="3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8" name="Line 453"/>
              <p:cNvSpPr>
                <a:spLocks noChangeShapeType="1"/>
              </p:cNvSpPr>
              <p:nvPr/>
            </p:nvSpPr>
            <p:spPr bwMode="auto">
              <a:xfrm>
                <a:off x="3409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9" name="Rectangle 454"/>
              <p:cNvSpPr>
                <a:spLocks noChangeArrowheads="1"/>
              </p:cNvSpPr>
              <p:nvPr/>
            </p:nvSpPr>
            <p:spPr bwMode="auto">
              <a:xfrm>
                <a:off x="3409" y="1368"/>
                <a:ext cx="3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0" name="Rectangle 455"/>
              <p:cNvSpPr>
                <a:spLocks noChangeArrowheads="1"/>
              </p:cNvSpPr>
              <p:nvPr/>
            </p:nvSpPr>
            <p:spPr bwMode="auto">
              <a:xfrm>
                <a:off x="1544" y="1571"/>
                <a:ext cx="224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1" name="Line 456"/>
              <p:cNvSpPr>
                <a:spLocks noChangeShapeType="1"/>
              </p:cNvSpPr>
              <p:nvPr/>
            </p:nvSpPr>
            <p:spPr bwMode="auto">
              <a:xfrm>
                <a:off x="3782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2" name="Rectangle 457"/>
              <p:cNvSpPr>
                <a:spLocks noChangeArrowheads="1"/>
              </p:cNvSpPr>
              <p:nvPr/>
            </p:nvSpPr>
            <p:spPr bwMode="auto">
              <a:xfrm>
                <a:off x="3782" y="1368"/>
                <a:ext cx="4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3" name="Line 458"/>
              <p:cNvSpPr>
                <a:spLocks noChangeShapeType="1"/>
              </p:cNvSpPr>
              <p:nvPr/>
            </p:nvSpPr>
            <p:spPr bwMode="auto">
              <a:xfrm>
                <a:off x="4399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4" name="Rectangle 459"/>
              <p:cNvSpPr>
                <a:spLocks noChangeArrowheads="1"/>
              </p:cNvSpPr>
              <p:nvPr/>
            </p:nvSpPr>
            <p:spPr bwMode="auto">
              <a:xfrm>
                <a:off x="4399" y="1368"/>
                <a:ext cx="4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5" name="Line 460"/>
              <p:cNvSpPr>
                <a:spLocks noChangeShapeType="1"/>
              </p:cNvSpPr>
              <p:nvPr/>
            </p:nvSpPr>
            <p:spPr bwMode="auto">
              <a:xfrm>
                <a:off x="5073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6" name="Rectangle 461"/>
              <p:cNvSpPr>
                <a:spLocks noChangeArrowheads="1"/>
              </p:cNvSpPr>
              <p:nvPr/>
            </p:nvSpPr>
            <p:spPr bwMode="auto">
              <a:xfrm>
                <a:off x="5073" y="1368"/>
                <a:ext cx="3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7" name="Line 462"/>
              <p:cNvSpPr>
                <a:spLocks noChangeShapeType="1"/>
              </p:cNvSpPr>
              <p:nvPr/>
            </p:nvSpPr>
            <p:spPr bwMode="auto">
              <a:xfrm>
                <a:off x="5473" y="136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8" name="Rectangle 463"/>
              <p:cNvSpPr>
                <a:spLocks noChangeArrowheads="1"/>
              </p:cNvSpPr>
              <p:nvPr/>
            </p:nvSpPr>
            <p:spPr bwMode="auto">
              <a:xfrm>
                <a:off x="5473" y="1368"/>
                <a:ext cx="4" cy="5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9" name="Line 464"/>
              <p:cNvSpPr>
                <a:spLocks noChangeShapeType="1"/>
              </p:cNvSpPr>
              <p:nvPr/>
            </p:nvSpPr>
            <p:spPr bwMode="auto">
              <a:xfrm>
                <a:off x="3786" y="1574"/>
                <a:ext cx="19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0" name="Rectangle 465"/>
              <p:cNvSpPr>
                <a:spLocks noChangeArrowheads="1"/>
              </p:cNvSpPr>
              <p:nvPr/>
            </p:nvSpPr>
            <p:spPr bwMode="auto">
              <a:xfrm>
                <a:off x="3786" y="1574"/>
                <a:ext cx="197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1" name="Rectangle 466"/>
              <p:cNvSpPr>
                <a:spLocks noChangeArrowheads="1"/>
              </p:cNvSpPr>
              <p:nvPr/>
            </p:nvSpPr>
            <p:spPr bwMode="auto">
              <a:xfrm>
                <a:off x="-3" y="1574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2" name="Line 467"/>
              <p:cNvSpPr>
                <a:spLocks noChangeShapeType="1"/>
              </p:cNvSpPr>
              <p:nvPr/>
            </p:nvSpPr>
            <p:spPr bwMode="auto">
              <a:xfrm>
                <a:off x="5757" y="1422"/>
                <a:ext cx="1" cy="4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3" name="Rectangle 468"/>
              <p:cNvSpPr>
                <a:spLocks noChangeArrowheads="1"/>
              </p:cNvSpPr>
              <p:nvPr/>
            </p:nvSpPr>
            <p:spPr bwMode="auto">
              <a:xfrm>
                <a:off x="5757" y="1422"/>
                <a:ext cx="3" cy="4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4" name="Line 469"/>
              <p:cNvSpPr>
                <a:spLocks noChangeShapeType="1"/>
              </p:cNvSpPr>
              <p:nvPr/>
            </p:nvSpPr>
            <p:spPr bwMode="auto">
              <a:xfrm>
                <a:off x="100" y="1577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5" name="Rectangle 470"/>
              <p:cNvSpPr>
                <a:spLocks noChangeArrowheads="1"/>
              </p:cNvSpPr>
              <p:nvPr/>
            </p:nvSpPr>
            <p:spPr bwMode="auto">
              <a:xfrm>
                <a:off x="100" y="1577"/>
                <a:ext cx="3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6" name="Rectangle 471"/>
              <p:cNvSpPr>
                <a:spLocks noChangeArrowheads="1"/>
              </p:cNvSpPr>
              <p:nvPr/>
            </p:nvSpPr>
            <p:spPr bwMode="auto">
              <a:xfrm>
                <a:off x="103" y="1909"/>
                <a:ext cx="106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7" name="Line 472"/>
              <p:cNvSpPr>
                <a:spLocks noChangeShapeType="1"/>
              </p:cNvSpPr>
              <p:nvPr/>
            </p:nvSpPr>
            <p:spPr bwMode="auto">
              <a:xfrm>
                <a:off x="1167" y="1577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8" name="Rectangle 473"/>
              <p:cNvSpPr>
                <a:spLocks noChangeArrowheads="1"/>
              </p:cNvSpPr>
              <p:nvPr/>
            </p:nvSpPr>
            <p:spPr bwMode="auto">
              <a:xfrm>
                <a:off x="1167" y="1577"/>
                <a:ext cx="4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9" name="Rectangle 474"/>
              <p:cNvSpPr>
                <a:spLocks noChangeArrowheads="1"/>
              </p:cNvSpPr>
              <p:nvPr/>
            </p:nvSpPr>
            <p:spPr bwMode="auto">
              <a:xfrm>
                <a:off x="1538" y="1571"/>
                <a:ext cx="6" cy="25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0" name="Line 475"/>
              <p:cNvSpPr>
                <a:spLocks noChangeShapeType="1"/>
              </p:cNvSpPr>
              <p:nvPr/>
            </p:nvSpPr>
            <p:spPr bwMode="auto">
              <a:xfrm>
                <a:off x="1914" y="1577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1" name="Rectangle 476"/>
              <p:cNvSpPr>
                <a:spLocks noChangeArrowheads="1"/>
              </p:cNvSpPr>
              <p:nvPr/>
            </p:nvSpPr>
            <p:spPr bwMode="auto">
              <a:xfrm>
                <a:off x="1914" y="1577"/>
                <a:ext cx="4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2" name="Line 477"/>
              <p:cNvSpPr>
                <a:spLocks noChangeShapeType="1"/>
              </p:cNvSpPr>
              <p:nvPr/>
            </p:nvSpPr>
            <p:spPr bwMode="auto">
              <a:xfrm>
                <a:off x="2288" y="1577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3" name="Rectangle 478"/>
              <p:cNvSpPr>
                <a:spLocks noChangeArrowheads="1"/>
              </p:cNvSpPr>
              <p:nvPr/>
            </p:nvSpPr>
            <p:spPr bwMode="auto">
              <a:xfrm>
                <a:off x="2288" y="1577"/>
                <a:ext cx="3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4" name="Rectangle 479"/>
              <p:cNvSpPr>
                <a:spLocks noChangeArrowheads="1"/>
              </p:cNvSpPr>
              <p:nvPr/>
            </p:nvSpPr>
            <p:spPr bwMode="auto">
              <a:xfrm>
                <a:off x="2658" y="1577"/>
                <a:ext cx="7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5" name="Line 480"/>
              <p:cNvSpPr>
                <a:spLocks noChangeShapeType="1"/>
              </p:cNvSpPr>
              <p:nvPr/>
            </p:nvSpPr>
            <p:spPr bwMode="auto">
              <a:xfrm>
                <a:off x="3035" y="1577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6" name="Rectangle 481"/>
              <p:cNvSpPr>
                <a:spLocks noChangeArrowheads="1"/>
              </p:cNvSpPr>
              <p:nvPr/>
            </p:nvSpPr>
            <p:spPr bwMode="auto">
              <a:xfrm>
                <a:off x="3035" y="1577"/>
                <a:ext cx="3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7" name="Line 482"/>
              <p:cNvSpPr>
                <a:spLocks noChangeShapeType="1"/>
              </p:cNvSpPr>
              <p:nvPr/>
            </p:nvSpPr>
            <p:spPr bwMode="auto">
              <a:xfrm>
                <a:off x="3409" y="1577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8" name="Rectangle 483"/>
              <p:cNvSpPr>
                <a:spLocks noChangeArrowheads="1"/>
              </p:cNvSpPr>
              <p:nvPr/>
            </p:nvSpPr>
            <p:spPr bwMode="auto">
              <a:xfrm>
                <a:off x="3409" y="1577"/>
                <a:ext cx="3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9" name="Rectangle 484"/>
              <p:cNvSpPr>
                <a:spLocks noChangeArrowheads="1"/>
              </p:cNvSpPr>
              <p:nvPr/>
            </p:nvSpPr>
            <p:spPr bwMode="auto">
              <a:xfrm>
                <a:off x="3779" y="1577"/>
                <a:ext cx="7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0" name="Line 485"/>
              <p:cNvSpPr>
                <a:spLocks noChangeShapeType="1"/>
              </p:cNvSpPr>
              <p:nvPr/>
            </p:nvSpPr>
            <p:spPr bwMode="auto">
              <a:xfrm>
                <a:off x="4399" y="1577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1" name="Rectangle 486"/>
              <p:cNvSpPr>
                <a:spLocks noChangeArrowheads="1"/>
              </p:cNvSpPr>
              <p:nvPr/>
            </p:nvSpPr>
            <p:spPr bwMode="auto">
              <a:xfrm>
                <a:off x="4399" y="1577"/>
                <a:ext cx="4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2" name="Line 487"/>
              <p:cNvSpPr>
                <a:spLocks noChangeShapeType="1"/>
              </p:cNvSpPr>
              <p:nvPr/>
            </p:nvSpPr>
            <p:spPr bwMode="auto">
              <a:xfrm>
                <a:off x="5073" y="1577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3" name="Rectangle 488"/>
              <p:cNvSpPr>
                <a:spLocks noChangeArrowheads="1"/>
              </p:cNvSpPr>
              <p:nvPr/>
            </p:nvSpPr>
            <p:spPr bwMode="auto">
              <a:xfrm>
                <a:off x="5073" y="1577"/>
                <a:ext cx="3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4" name="Line 489"/>
              <p:cNvSpPr>
                <a:spLocks noChangeShapeType="1"/>
              </p:cNvSpPr>
              <p:nvPr/>
            </p:nvSpPr>
            <p:spPr bwMode="auto">
              <a:xfrm>
                <a:off x="5473" y="1577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5" name="Rectangle 490"/>
              <p:cNvSpPr>
                <a:spLocks noChangeArrowheads="1"/>
              </p:cNvSpPr>
              <p:nvPr/>
            </p:nvSpPr>
            <p:spPr bwMode="auto">
              <a:xfrm>
                <a:off x="5473" y="1577"/>
                <a:ext cx="4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6" name="Line 491"/>
              <p:cNvSpPr>
                <a:spLocks noChangeShapeType="1"/>
              </p:cNvSpPr>
              <p:nvPr/>
            </p:nvSpPr>
            <p:spPr bwMode="auto">
              <a:xfrm>
                <a:off x="0" y="191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7" name="Rectangle 492"/>
              <p:cNvSpPr>
                <a:spLocks noChangeArrowheads="1"/>
              </p:cNvSpPr>
              <p:nvPr/>
            </p:nvSpPr>
            <p:spPr bwMode="auto">
              <a:xfrm>
                <a:off x="0" y="1911"/>
                <a:ext cx="3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8" name="Rectangle 493"/>
              <p:cNvSpPr>
                <a:spLocks noChangeArrowheads="1"/>
              </p:cNvSpPr>
              <p:nvPr/>
            </p:nvSpPr>
            <p:spPr bwMode="auto">
              <a:xfrm>
                <a:off x="103" y="2029"/>
                <a:ext cx="106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9" name="Rectangle 494"/>
              <p:cNvSpPr>
                <a:spLocks noChangeArrowheads="1"/>
              </p:cNvSpPr>
              <p:nvPr/>
            </p:nvSpPr>
            <p:spPr bwMode="auto">
              <a:xfrm>
                <a:off x="5753" y="1911"/>
                <a:ext cx="7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0" name="Rectangle 495"/>
              <p:cNvSpPr>
                <a:spLocks noChangeArrowheads="1"/>
              </p:cNvSpPr>
              <p:nvPr/>
            </p:nvSpPr>
            <p:spPr bwMode="auto">
              <a:xfrm>
                <a:off x="97" y="1909"/>
                <a:ext cx="6" cy="1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1" name="Line 496"/>
              <p:cNvSpPr>
                <a:spLocks noChangeShapeType="1"/>
              </p:cNvSpPr>
              <p:nvPr/>
            </p:nvSpPr>
            <p:spPr bwMode="auto">
              <a:xfrm>
                <a:off x="670" y="1577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2" name="Rectangle 497"/>
              <p:cNvSpPr>
                <a:spLocks noChangeArrowheads="1"/>
              </p:cNvSpPr>
              <p:nvPr/>
            </p:nvSpPr>
            <p:spPr bwMode="auto">
              <a:xfrm>
                <a:off x="670" y="1577"/>
                <a:ext cx="4" cy="2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3" name="Rectangle 498"/>
              <p:cNvSpPr>
                <a:spLocks noChangeArrowheads="1"/>
              </p:cNvSpPr>
              <p:nvPr/>
            </p:nvSpPr>
            <p:spPr bwMode="auto">
              <a:xfrm>
                <a:off x="1164" y="1914"/>
                <a:ext cx="7" cy="1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4" name="Rectangle 499"/>
              <p:cNvSpPr>
                <a:spLocks noChangeArrowheads="1"/>
              </p:cNvSpPr>
              <p:nvPr/>
            </p:nvSpPr>
            <p:spPr bwMode="auto">
              <a:xfrm>
                <a:off x="1538" y="1911"/>
                <a:ext cx="6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5" name="Line 500"/>
              <p:cNvSpPr>
                <a:spLocks noChangeShapeType="1"/>
              </p:cNvSpPr>
              <p:nvPr/>
            </p:nvSpPr>
            <p:spPr bwMode="auto">
              <a:xfrm>
                <a:off x="1914" y="191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6" name="Rectangle 501"/>
              <p:cNvSpPr>
                <a:spLocks noChangeArrowheads="1"/>
              </p:cNvSpPr>
              <p:nvPr/>
            </p:nvSpPr>
            <p:spPr bwMode="auto">
              <a:xfrm>
                <a:off x="1914" y="1911"/>
                <a:ext cx="4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7" name="Line 502"/>
              <p:cNvSpPr>
                <a:spLocks noChangeShapeType="1"/>
              </p:cNvSpPr>
              <p:nvPr/>
            </p:nvSpPr>
            <p:spPr bwMode="auto">
              <a:xfrm>
                <a:off x="2288" y="191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8" name="Rectangle 503"/>
              <p:cNvSpPr>
                <a:spLocks noChangeArrowheads="1"/>
              </p:cNvSpPr>
              <p:nvPr/>
            </p:nvSpPr>
            <p:spPr bwMode="auto">
              <a:xfrm>
                <a:off x="2288" y="1911"/>
                <a:ext cx="3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9" name="Rectangle 504"/>
              <p:cNvSpPr>
                <a:spLocks noChangeArrowheads="1"/>
              </p:cNvSpPr>
              <p:nvPr/>
            </p:nvSpPr>
            <p:spPr bwMode="auto">
              <a:xfrm>
                <a:off x="2658" y="1911"/>
                <a:ext cx="7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0" name="Line 505"/>
              <p:cNvSpPr>
                <a:spLocks noChangeShapeType="1"/>
              </p:cNvSpPr>
              <p:nvPr/>
            </p:nvSpPr>
            <p:spPr bwMode="auto">
              <a:xfrm>
                <a:off x="3035" y="191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1" name="Rectangle 506"/>
              <p:cNvSpPr>
                <a:spLocks noChangeArrowheads="1"/>
              </p:cNvSpPr>
              <p:nvPr/>
            </p:nvSpPr>
            <p:spPr bwMode="auto">
              <a:xfrm>
                <a:off x="3035" y="1911"/>
                <a:ext cx="3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2" name="Line 507"/>
              <p:cNvSpPr>
                <a:spLocks noChangeShapeType="1"/>
              </p:cNvSpPr>
              <p:nvPr/>
            </p:nvSpPr>
            <p:spPr bwMode="auto">
              <a:xfrm>
                <a:off x="3409" y="191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3" name="Rectangle 508"/>
              <p:cNvSpPr>
                <a:spLocks noChangeArrowheads="1"/>
              </p:cNvSpPr>
              <p:nvPr/>
            </p:nvSpPr>
            <p:spPr bwMode="auto">
              <a:xfrm>
                <a:off x="3409" y="1911"/>
                <a:ext cx="3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4" name="Rectangle 509"/>
              <p:cNvSpPr>
                <a:spLocks noChangeArrowheads="1"/>
              </p:cNvSpPr>
              <p:nvPr/>
            </p:nvSpPr>
            <p:spPr bwMode="auto">
              <a:xfrm>
                <a:off x="3779" y="1911"/>
                <a:ext cx="7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5" name="Line 510"/>
              <p:cNvSpPr>
                <a:spLocks noChangeShapeType="1"/>
              </p:cNvSpPr>
              <p:nvPr/>
            </p:nvSpPr>
            <p:spPr bwMode="auto">
              <a:xfrm>
                <a:off x="4399" y="191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6" name="Rectangle 511"/>
              <p:cNvSpPr>
                <a:spLocks noChangeArrowheads="1"/>
              </p:cNvSpPr>
              <p:nvPr/>
            </p:nvSpPr>
            <p:spPr bwMode="auto">
              <a:xfrm>
                <a:off x="4399" y="1911"/>
                <a:ext cx="4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7" name="Line 512"/>
              <p:cNvSpPr>
                <a:spLocks noChangeShapeType="1"/>
              </p:cNvSpPr>
              <p:nvPr/>
            </p:nvSpPr>
            <p:spPr bwMode="auto">
              <a:xfrm>
                <a:off x="5073" y="191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8" name="Rectangle 513"/>
              <p:cNvSpPr>
                <a:spLocks noChangeArrowheads="1"/>
              </p:cNvSpPr>
              <p:nvPr/>
            </p:nvSpPr>
            <p:spPr bwMode="auto">
              <a:xfrm>
                <a:off x="5073" y="1911"/>
                <a:ext cx="3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9" name="Line 514"/>
              <p:cNvSpPr>
                <a:spLocks noChangeShapeType="1"/>
              </p:cNvSpPr>
              <p:nvPr/>
            </p:nvSpPr>
            <p:spPr bwMode="auto">
              <a:xfrm>
                <a:off x="5473" y="191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0" name="Rectangle 515"/>
              <p:cNvSpPr>
                <a:spLocks noChangeArrowheads="1"/>
              </p:cNvSpPr>
              <p:nvPr/>
            </p:nvSpPr>
            <p:spPr bwMode="auto">
              <a:xfrm>
                <a:off x="5473" y="1911"/>
                <a:ext cx="4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1" name="Line 516"/>
              <p:cNvSpPr>
                <a:spLocks noChangeShapeType="1"/>
              </p:cNvSpPr>
              <p:nvPr/>
            </p:nvSpPr>
            <p:spPr bwMode="auto">
              <a:xfrm>
                <a:off x="103" y="2246"/>
                <a:ext cx="10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2" name="Rectangle 517"/>
              <p:cNvSpPr>
                <a:spLocks noChangeArrowheads="1"/>
              </p:cNvSpPr>
              <p:nvPr/>
            </p:nvSpPr>
            <p:spPr bwMode="auto">
              <a:xfrm>
                <a:off x="103" y="2246"/>
                <a:ext cx="106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3" name="Line 518"/>
              <p:cNvSpPr>
                <a:spLocks noChangeShapeType="1"/>
              </p:cNvSpPr>
              <p:nvPr/>
            </p:nvSpPr>
            <p:spPr bwMode="auto">
              <a:xfrm>
                <a:off x="1174" y="2246"/>
                <a:ext cx="3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4" name="Rectangle 519"/>
              <p:cNvSpPr>
                <a:spLocks noChangeArrowheads="1"/>
              </p:cNvSpPr>
              <p:nvPr/>
            </p:nvSpPr>
            <p:spPr bwMode="auto">
              <a:xfrm>
                <a:off x="1174" y="2246"/>
                <a:ext cx="36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5" name="Line 520"/>
              <p:cNvSpPr>
                <a:spLocks noChangeShapeType="1"/>
              </p:cNvSpPr>
              <p:nvPr/>
            </p:nvSpPr>
            <p:spPr bwMode="auto">
              <a:xfrm>
                <a:off x="1544" y="2246"/>
                <a:ext cx="11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6" name="Rectangle 521"/>
              <p:cNvSpPr>
                <a:spLocks noChangeArrowheads="1"/>
              </p:cNvSpPr>
              <p:nvPr/>
            </p:nvSpPr>
            <p:spPr bwMode="auto">
              <a:xfrm>
                <a:off x="1544" y="2246"/>
                <a:ext cx="111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7" name="Line 522"/>
              <p:cNvSpPr>
                <a:spLocks noChangeShapeType="1"/>
              </p:cNvSpPr>
              <p:nvPr/>
            </p:nvSpPr>
            <p:spPr bwMode="auto">
              <a:xfrm>
                <a:off x="2665" y="2246"/>
                <a:ext cx="11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8" name="Rectangle 523"/>
              <p:cNvSpPr>
                <a:spLocks noChangeArrowheads="1"/>
              </p:cNvSpPr>
              <p:nvPr/>
            </p:nvSpPr>
            <p:spPr bwMode="auto">
              <a:xfrm>
                <a:off x="2665" y="2246"/>
                <a:ext cx="111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9" name="Line 524"/>
              <p:cNvSpPr>
                <a:spLocks noChangeShapeType="1"/>
              </p:cNvSpPr>
              <p:nvPr/>
            </p:nvSpPr>
            <p:spPr bwMode="auto">
              <a:xfrm>
                <a:off x="3786" y="2246"/>
                <a:ext cx="19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0" name="Rectangle 525"/>
              <p:cNvSpPr>
                <a:spLocks noChangeArrowheads="1"/>
              </p:cNvSpPr>
              <p:nvPr/>
            </p:nvSpPr>
            <p:spPr bwMode="auto">
              <a:xfrm>
                <a:off x="3786" y="2246"/>
                <a:ext cx="196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1" name="Line 526"/>
              <p:cNvSpPr>
                <a:spLocks noChangeShapeType="1"/>
              </p:cNvSpPr>
              <p:nvPr/>
            </p:nvSpPr>
            <p:spPr bwMode="auto">
              <a:xfrm>
                <a:off x="3" y="2366"/>
                <a:ext cx="11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2" name="Rectangle 527"/>
              <p:cNvSpPr>
                <a:spLocks noChangeArrowheads="1"/>
              </p:cNvSpPr>
              <p:nvPr/>
            </p:nvSpPr>
            <p:spPr bwMode="auto">
              <a:xfrm>
                <a:off x="3" y="2366"/>
                <a:ext cx="116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3" name="Line 528"/>
              <p:cNvSpPr>
                <a:spLocks noChangeShapeType="1"/>
              </p:cNvSpPr>
              <p:nvPr/>
            </p:nvSpPr>
            <p:spPr bwMode="auto">
              <a:xfrm>
                <a:off x="1174" y="2366"/>
                <a:ext cx="3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4" name="Rectangle 529"/>
              <p:cNvSpPr>
                <a:spLocks noChangeArrowheads="1"/>
              </p:cNvSpPr>
              <p:nvPr/>
            </p:nvSpPr>
            <p:spPr bwMode="auto">
              <a:xfrm>
                <a:off x="1174" y="2366"/>
                <a:ext cx="36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5" name="Line 530"/>
              <p:cNvSpPr>
                <a:spLocks noChangeShapeType="1"/>
              </p:cNvSpPr>
              <p:nvPr/>
            </p:nvSpPr>
            <p:spPr bwMode="auto">
              <a:xfrm>
                <a:off x="1544" y="2366"/>
                <a:ext cx="11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6" name="Rectangle 531"/>
              <p:cNvSpPr>
                <a:spLocks noChangeArrowheads="1"/>
              </p:cNvSpPr>
              <p:nvPr/>
            </p:nvSpPr>
            <p:spPr bwMode="auto">
              <a:xfrm>
                <a:off x="1544" y="2366"/>
                <a:ext cx="111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7" name="Line 532"/>
              <p:cNvSpPr>
                <a:spLocks noChangeShapeType="1"/>
              </p:cNvSpPr>
              <p:nvPr/>
            </p:nvSpPr>
            <p:spPr bwMode="auto">
              <a:xfrm>
                <a:off x="2665" y="2366"/>
                <a:ext cx="11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8" name="Rectangle 533"/>
              <p:cNvSpPr>
                <a:spLocks noChangeArrowheads="1"/>
              </p:cNvSpPr>
              <p:nvPr/>
            </p:nvSpPr>
            <p:spPr bwMode="auto">
              <a:xfrm>
                <a:off x="2665" y="2366"/>
                <a:ext cx="111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9" name="Line 534"/>
              <p:cNvSpPr>
                <a:spLocks noChangeShapeType="1"/>
              </p:cNvSpPr>
              <p:nvPr/>
            </p:nvSpPr>
            <p:spPr bwMode="auto">
              <a:xfrm>
                <a:off x="3786" y="2366"/>
                <a:ext cx="19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0" name="Rectangle 535"/>
              <p:cNvSpPr>
                <a:spLocks noChangeArrowheads="1"/>
              </p:cNvSpPr>
              <p:nvPr/>
            </p:nvSpPr>
            <p:spPr bwMode="auto">
              <a:xfrm>
                <a:off x="3786" y="2366"/>
                <a:ext cx="196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1" name="Line 536"/>
              <p:cNvSpPr>
                <a:spLocks noChangeShapeType="1"/>
              </p:cNvSpPr>
              <p:nvPr/>
            </p:nvSpPr>
            <p:spPr bwMode="auto">
              <a:xfrm>
                <a:off x="103" y="2486"/>
                <a:ext cx="10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2" name="Rectangle 537"/>
              <p:cNvSpPr>
                <a:spLocks noChangeArrowheads="1"/>
              </p:cNvSpPr>
              <p:nvPr/>
            </p:nvSpPr>
            <p:spPr bwMode="auto">
              <a:xfrm>
                <a:off x="103" y="2486"/>
                <a:ext cx="106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3" name="Line 538"/>
              <p:cNvSpPr>
                <a:spLocks noChangeShapeType="1"/>
              </p:cNvSpPr>
              <p:nvPr/>
            </p:nvSpPr>
            <p:spPr bwMode="auto">
              <a:xfrm>
                <a:off x="1174" y="2486"/>
                <a:ext cx="3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4" name="Rectangle 539"/>
              <p:cNvSpPr>
                <a:spLocks noChangeArrowheads="1"/>
              </p:cNvSpPr>
              <p:nvPr/>
            </p:nvSpPr>
            <p:spPr bwMode="auto">
              <a:xfrm>
                <a:off x="1174" y="2486"/>
                <a:ext cx="36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5" name="Line 540"/>
              <p:cNvSpPr>
                <a:spLocks noChangeShapeType="1"/>
              </p:cNvSpPr>
              <p:nvPr/>
            </p:nvSpPr>
            <p:spPr bwMode="auto">
              <a:xfrm>
                <a:off x="1544" y="2486"/>
                <a:ext cx="11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6" name="Rectangle 541"/>
              <p:cNvSpPr>
                <a:spLocks noChangeArrowheads="1"/>
              </p:cNvSpPr>
              <p:nvPr/>
            </p:nvSpPr>
            <p:spPr bwMode="auto">
              <a:xfrm>
                <a:off x="1544" y="2486"/>
                <a:ext cx="111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7" name="Line 542"/>
              <p:cNvSpPr>
                <a:spLocks noChangeShapeType="1"/>
              </p:cNvSpPr>
              <p:nvPr/>
            </p:nvSpPr>
            <p:spPr bwMode="auto">
              <a:xfrm>
                <a:off x="2665" y="2486"/>
                <a:ext cx="11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8" name="Rectangle 543"/>
              <p:cNvSpPr>
                <a:spLocks noChangeArrowheads="1"/>
              </p:cNvSpPr>
              <p:nvPr/>
            </p:nvSpPr>
            <p:spPr bwMode="auto">
              <a:xfrm>
                <a:off x="2665" y="2486"/>
                <a:ext cx="111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9" name="Line 544"/>
              <p:cNvSpPr>
                <a:spLocks noChangeShapeType="1"/>
              </p:cNvSpPr>
              <p:nvPr/>
            </p:nvSpPr>
            <p:spPr bwMode="auto">
              <a:xfrm>
                <a:off x="3786" y="2486"/>
                <a:ext cx="19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0" name="Rectangle 545"/>
              <p:cNvSpPr>
                <a:spLocks noChangeArrowheads="1"/>
              </p:cNvSpPr>
              <p:nvPr/>
            </p:nvSpPr>
            <p:spPr bwMode="auto">
              <a:xfrm>
                <a:off x="3786" y="2486"/>
                <a:ext cx="196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1" name="Line 546"/>
              <p:cNvSpPr>
                <a:spLocks noChangeShapeType="1"/>
              </p:cNvSpPr>
              <p:nvPr/>
            </p:nvSpPr>
            <p:spPr bwMode="auto">
              <a:xfrm>
                <a:off x="3" y="2607"/>
                <a:ext cx="11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2" name="Rectangle 547"/>
              <p:cNvSpPr>
                <a:spLocks noChangeArrowheads="1"/>
              </p:cNvSpPr>
              <p:nvPr/>
            </p:nvSpPr>
            <p:spPr bwMode="auto">
              <a:xfrm>
                <a:off x="3" y="2607"/>
                <a:ext cx="1161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3" name="Line 548"/>
              <p:cNvSpPr>
                <a:spLocks noChangeShapeType="1"/>
              </p:cNvSpPr>
              <p:nvPr/>
            </p:nvSpPr>
            <p:spPr bwMode="auto">
              <a:xfrm>
                <a:off x="1174" y="2607"/>
                <a:ext cx="3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4" name="Rectangle 549"/>
              <p:cNvSpPr>
                <a:spLocks noChangeArrowheads="1"/>
              </p:cNvSpPr>
              <p:nvPr/>
            </p:nvSpPr>
            <p:spPr bwMode="auto">
              <a:xfrm>
                <a:off x="1174" y="2607"/>
                <a:ext cx="364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5" name="Line 550"/>
              <p:cNvSpPr>
                <a:spLocks noChangeShapeType="1"/>
              </p:cNvSpPr>
              <p:nvPr/>
            </p:nvSpPr>
            <p:spPr bwMode="auto">
              <a:xfrm>
                <a:off x="1544" y="2607"/>
                <a:ext cx="11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6" name="Rectangle 551"/>
              <p:cNvSpPr>
                <a:spLocks noChangeArrowheads="1"/>
              </p:cNvSpPr>
              <p:nvPr/>
            </p:nvSpPr>
            <p:spPr bwMode="auto">
              <a:xfrm>
                <a:off x="1544" y="2607"/>
                <a:ext cx="1114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7" name="Line 552"/>
              <p:cNvSpPr>
                <a:spLocks noChangeShapeType="1"/>
              </p:cNvSpPr>
              <p:nvPr/>
            </p:nvSpPr>
            <p:spPr bwMode="auto">
              <a:xfrm>
                <a:off x="2665" y="2607"/>
                <a:ext cx="11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8" name="Rectangle 553"/>
              <p:cNvSpPr>
                <a:spLocks noChangeArrowheads="1"/>
              </p:cNvSpPr>
              <p:nvPr/>
            </p:nvSpPr>
            <p:spPr bwMode="auto">
              <a:xfrm>
                <a:off x="2665" y="2607"/>
                <a:ext cx="1114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9" name="Line 554"/>
              <p:cNvSpPr>
                <a:spLocks noChangeShapeType="1"/>
              </p:cNvSpPr>
              <p:nvPr/>
            </p:nvSpPr>
            <p:spPr bwMode="auto">
              <a:xfrm>
                <a:off x="3786" y="2607"/>
                <a:ext cx="19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0" name="Rectangle 555"/>
              <p:cNvSpPr>
                <a:spLocks noChangeArrowheads="1"/>
              </p:cNvSpPr>
              <p:nvPr/>
            </p:nvSpPr>
            <p:spPr bwMode="auto">
              <a:xfrm>
                <a:off x="3786" y="2607"/>
                <a:ext cx="196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1" name="Line 556"/>
              <p:cNvSpPr>
                <a:spLocks noChangeShapeType="1"/>
              </p:cNvSpPr>
              <p:nvPr/>
            </p:nvSpPr>
            <p:spPr bwMode="auto">
              <a:xfrm>
                <a:off x="3" y="2727"/>
                <a:ext cx="11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2" name="Rectangle 557"/>
              <p:cNvSpPr>
                <a:spLocks noChangeArrowheads="1"/>
              </p:cNvSpPr>
              <p:nvPr/>
            </p:nvSpPr>
            <p:spPr bwMode="auto">
              <a:xfrm>
                <a:off x="3" y="2727"/>
                <a:ext cx="116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3" name="Line 558"/>
              <p:cNvSpPr>
                <a:spLocks noChangeShapeType="1"/>
              </p:cNvSpPr>
              <p:nvPr/>
            </p:nvSpPr>
            <p:spPr bwMode="auto">
              <a:xfrm>
                <a:off x="1174" y="2727"/>
                <a:ext cx="3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4" name="Rectangle 559"/>
              <p:cNvSpPr>
                <a:spLocks noChangeArrowheads="1"/>
              </p:cNvSpPr>
              <p:nvPr/>
            </p:nvSpPr>
            <p:spPr bwMode="auto">
              <a:xfrm>
                <a:off x="1174" y="2727"/>
                <a:ext cx="36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5" name="Line 560"/>
              <p:cNvSpPr>
                <a:spLocks noChangeShapeType="1"/>
              </p:cNvSpPr>
              <p:nvPr/>
            </p:nvSpPr>
            <p:spPr bwMode="auto">
              <a:xfrm>
                <a:off x="1544" y="2727"/>
                <a:ext cx="11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6" name="Rectangle 561"/>
              <p:cNvSpPr>
                <a:spLocks noChangeArrowheads="1"/>
              </p:cNvSpPr>
              <p:nvPr/>
            </p:nvSpPr>
            <p:spPr bwMode="auto">
              <a:xfrm>
                <a:off x="1544" y="2727"/>
                <a:ext cx="111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7" name="Line 562"/>
              <p:cNvSpPr>
                <a:spLocks noChangeShapeType="1"/>
              </p:cNvSpPr>
              <p:nvPr/>
            </p:nvSpPr>
            <p:spPr bwMode="auto">
              <a:xfrm>
                <a:off x="2665" y="2727"/>
                <a:ext cx="11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8" name="Rectangle 563"/>
              <p:cNvSpPr>
                <a:spLocks noChangeArrowheads="1"/>
              </p:cNvSpPr>
              <p:nvPr/>
            </p:nvSpPr>
            <p:spPr bwMode="auto">
              <a:xfrm>
                <a:off x="2665" y="2727"/>
                <a:ext cx="111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9" name="Line 564"/>
              <p:cNvSpPr>
                <a:spLocks noChangeShapeType="1"/>
              </p:cNvSpPr>
              <p:nvPr/>
            </p:nvSpPr>
            <p:spPr bwMode="auto">
              <a:xfrm>
                <a:off x="3786" y="2727"/>
                <a:ext cx="19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0" name="Rectangle 565"/>
              <p:cNvSpPr>
                <a:spLocks noChangeArrowheads="1"/>
              </p:cNvSpPr>
              <p:nvPr/>
            </p:nvSpPr>
            <p:spPr bwMode="auto">
              <a:xfrm>
                <a:off x="3786" y="2727"/>
                <a:ext cx="196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1" name="Rectangle 566"/>
              <p:cNvSpPr>
                <a:spLocks noChangeArrowheads="1"/>
              </p:cNvSpPr>
              <p:nvPr/>
            </p:nvSpPr>
            <p:spPr bwMode="auto">
              <a:xfrm>
                <a:off x="-3" y="2126"/>
                <a:ext cx="6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2" name="Rectangle 567"/>
              <p:cNvSpPr>
                <a:spLocks noChangeArrowheads="1"/>
              </p:cNvSpPr>
              <p:nvPr/>
            </p:nvSpPr>
            <p:spPr bwMode="auto">
              <a:xfrm>
                <a:off x="5753" y="2126"/>
                <a:ext cx="7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3" name="Line 568"/>
              <p:cNvSpPr>
                <a:spLocks noChangeShapeType="1"/>
              </p:cNvSpPr>
              <p:nvPr/>
            </p:nvSpPr>
            <p:spPr bwMode="auto">
              <a:xfrm>
                <a:off x="100" y="2126"/>
                <a:ext cx="1" cy="7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4" name="Rectangle 569"/>
              <p:cNvSpPr>
                <a:spLocks noChangeArrowheads="1"/>
              </p:cNvSpPr>
              <p:nvPr/>
            </p:nvSpPr>
            <p:spPr bwMode="auto">
              <a:xfrm>
                <a:off x="100" y="2126"/>
                <a:ext cx="3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5" name="Line 570"/>
              <p:cNvSpPr>
                <a:spLocks noChangeShapeType="1"/>
              </p:cNvSpPr>
              <p:nvPr/>
            </p:nvSpPr>
            <p:spPr bwMode="auto">
              <a:xfrm>
                <a:off x="670" y="2126"/>
                <a:ext cx="1" cy="7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6" name="Rectangle 571"/>
              <p:cNvSpPr>
                <a:spLocks noChangeArrowheads="1"/>
              </p:cNvSpPr>
              <p:nvPr/>
            </p:nvSpPr>
            <p:spPr bwMode="auto">
              <a:xfrm>
                <a:off x="670" y="2126"/>
                <a:ext cx="4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7" name="Line 572"/>
              <p:cNvSpPr>
                <a:spLocks noChangeShapeType="1"/>
              </p:cNvSpPr>
              <p:nvPr/>
            </p:nvSpPr>
            <p:spPr bwMode="auto">
              <a:xfrm>
                <a:off x="1164" y="2129"/>
                <a:ext cx="1" cy="7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8" name="Rectangle 573"/>
              <p:cNvSpPr>
                <a:spLocks noChangeArrowheads="1"/>
              </p:cNvSpPr>
              <p:nvPr/>
            </p:nvSpPr>
            <p:spPr bwMode="auto">
              <a:xfrm>
                <a:off x="1164" y="2129"/>
                <a:ext cx="3" cy="7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9" name="Line 574"/>
              <p:cNvSpPr>
                <a:spLocks noChangeShapeType="1"/>
              </p:cNvSpPr>
              <p:nvPr/>
            </p:nvSpPr>
            <p:spPr bwMode="auto">
              <a:xfrm>
                <a:off x="1171" y="2129"/>
                <a:ext cx="1" cy="7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0" name="Rectangle 575"/>
              <p:cNvSpPr>
                <a:spLocks noChangeArrowheads="1"/>
              </p:cNvSpPr>
              <p:nvPr/>
            </p:nvSpPr>
            <p:spPr bwMode="auto">
              <a:xfrm>
                <a:off x="1171" y="2129"/>
                <a:ext cx="3" cy="7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1" name="Rectangle 576"/>
              <p:cNvSpPr>
                <a:spLocks noChangeArrowheads="1"/>
              </p:cNvSpPr>
              <p:nvPr/>
            </p:nvSpPr>
            <p:spPr bwMode="auto">
              <a:xfrm>
                <a:off x="1538" y="2126"/>
                <a:ext cx="6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2" name="Line 577"/>
              <p:cNvSpPr>
                <a:spLocks noChangeShapeType="1"/>
              </p:cNvSpPr>
              <p:nvPr/>
            </p:nvSpPr>
            <p:spPr bwMode="auto">
              <a:xfrm>
                <a:off x="1914" y="2126"/>
                <a:ext cx="1" cy="7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3" name="Rectangle 578"/>
              <p:cNvSpPr>
                <a:spLocks noChangeArrowheads="1"/>
              </p:cNvSpPr>
              <p:nvPr/>
            </p:nvSpPr>
            <p:spPr bwMode="auto">
              <a:xfrm>
                <a:off x="1914" y="2126"/>
                <a:ext cx="4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4" name="Line 579"/>
              <p:cNvSpPr>
                <a:spLocks noChangeShapeType="1"/>
              </p:cNvSpPr>
              <p:nvPr/>
            </p:nvSpPr>
            <p:spPr bwMode="auto">
              <a:xfrm>
                <a:off x="2288" y="2126"/>
                <a:ext cx="1" cy="7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5" name="Rectangle 580"/>
              <p:cNvSpPr>
                <a:spLocks noChangeArrowheads="1"/>
              </p:cNvSpPr>
              <p:nvPr/>
            </p:nvSpPr>
            <p:spPr bwMode="auto">
              <a:xfrm>
                <a:off x="2288" y="2126"/>
                <a:ext cx="3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6" name="Rectangle 581"/>
              <p:cNvSpPr>
                <a:spLocks noChangeArrowheads="1"/>
              </p:cNvSpPr>
              <p:nvPr/>
            </p:nvSpPr>
            <p:spPr bwMode="auto">
              <a:xfrm>
                <a:off x="2658" y="2126"/>
                <a:ext cx="7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7" name="Line 582"/>
              <p:cNvSpPr>
                <a:spLocks noChangeShapeType="1"/>
              </p:cNvSpPr>
              <p:nvPr/>
            </p:nvSpPr>
            <p:spPr bwMode="auto">
              <a:xfrm>
                <a:off x="3035" y="2126"/>
                <a:ext cx="1" cy="7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8" name="Rectangle 583"/>
              <p:cNvSpPr>
                <a:spLocks noChangeArrowheads="1"/>
              </p:cNvSpPr>
              <p:nvPr/>
            </p:nvSpPr>
            <p:spPr bwMode="auto">
              <a:xfrm>
                <a:off x="3035" y="2126"/>
                <a:ext cx="3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9" name="Line 584"/>
              <p:cNvSpPr>
                <a:spLocks noChangeShapeType="1"/>
              </p:cNvSpPr>
              <p:nvPr/>
            </p:nvSpPr>
            <p:spPr bwMode="auto">
              <a:xfrm>
                <a:off x="3409" y="2126"/>
                <a:ext cx="1" cy="7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0" name="Rectangle 585"/>
              <p:cNvSpPr>
                <a:spLocks noChangeArrowheads="1"/>
              </p:cNvSpPr>
              <p:nvPr/>
            </p:nvSpPr>
            <p:spPr bwMode="auto">
              <a:xfrm>
                <a:off x="3409" y="2126"/>
                <a:ext cx="3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1" name="Rectangle 586"/>
              <p:cNvSpPr>
                <a:spLocks noChangeArrowheads="1"/>
              </p:cNvSpPr>
              <p:nvPr/>
            </p:nvSpPr>
            <p:spPr bwMode="auto">
              <a:xfrm>
                <a:off x="3779" y="2126"/>
                <a:ext cx="7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2" name="Line 587"/>
              <p:cNvSpPr>
                <a:spLocks noChangeShapeType="1"/>
              </p:cNvSpPr>
              <p:nvPr/>
            </p:nvSpPr>
            <p:spPr bwMode="auto">
              <a:xfrm>
                <a:off x="4399" y="2126"/>
                <a:ext cx="1" cy="7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3" name="Rectangle 588"/>
              <p:cNvSpPr>
                <a:spLocks noChangeArrowheads="1"/>
              </p:cNvSpPr>
              <p:nvPr/>
            </p:nvSpPr>
            <p:spPr bwMode="auto">
              <a:xfrm>
                <a:off x="4399" y="2126"/>
                <a:ext cx="4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4" name="Line 589"/>
              <p:cNvSpPr>
                <a:spLocks noChangeShapeType="1"/>
              </p:cNvSpPr>
              <p:nvPr/>
            </p:nvSpPr>
            <p:spPr bwMode="auto">
              <a:xfrm>
                <a:off x="5073" y="2126"/>
                <a:ext cx="1" cy="7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5" name="Rectangle 590"/>
              <p:cNvSpPr>
                <a:spLocks noChangeArrowheads="1"/>
              </p:cNvSpPr>
              <p:nvPr/>
            </p:nvSpPr>
            <p:spPr bwMode="auto">
              <a:xfrm>
                <a:off x="5073" y="2126"/>
                <a:ext cx="3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6" name="Line 591"/>
              <p:cNvSpPr>
                <a:spLocks noChangeShapeType="1"/>
              </p:cNvSpPr>
              <p:nvPr/>
            </p:nvSpPr>
            <p:spPr bwMode="auto">
              <a:xfrm>
                <a:off x="5473" y="2126"/>
                <a:ext cx="1" cy="7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7" name="Rectangle 592"/>
              <p:cNvSpPr>
                <a:spLocks noChangeArrowheads="1"/>
              </p:cNvSpPr>
              <p:nvPr/>
            </p:nvSpPr>
            <p:spPr bwMode="auto">
              <a:xfrm>
                <a:off x="5473" y="2126"/>
                <a:ext cx="4" cy="7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8" name="Rectangle 593"/>
              <p:cNvSpPr>
                <a:spLocks noChangeArrowheads="1"/>
              </p:cNvSpPr>
              <p:nvPr/>
            </p:nvSpPr>
            <p:spPr bwMode="auto">
              <a:xfrm>
                <a:off x="-3" y="2941"/>
                <a:ext cx="6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9" name="Line 594"/>
              <p:cNvSpPr>
                <a:spLocks noChangeShapeType="1"/>
              </p:cNvSpPr>
              <p:nvPr/>
            </p:nvSpPr>
            <p:spPr bwMode="auto">
              <a:xfrm>
                <a:off x="3" y="3061"/>
                <a:ext cx="15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0" name="Rectangle 595"/>
              <p:cNvSpPr>
                <a:spLocks noChangeArrowheads="1"/>
              </p:cNvSpPr>
              <p:nvPr/>
            </p:nvSpPr>
            <p:spPr bwMode="auto">
              <a:xfrm>
                <a:off x="3" y="3061"/>
                <a:ext cx="1535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1" name="Line 596"/>
              <p:cNvSpPr>
                <a:spLocks noChangeShapeType="1"/>
              </p:cNvSpPr>
              <p:nvPr/>
            </p:nvSpPr>
            <p:spPr bwMode="auto">
              <a:xfrm>
                <a:off x="1538" y="2944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2" name="Rectangle 597"/>
              <p:cNvSpPr>
                <a:spLocks noChangeArrowheads="1"/>
              </p:cNvSpPr>
              <p:nvPr/>
            </p:nvSpPr>
            <p:spPr bwMode="auto">
              <a:xfrm>
                <a:off x="1538" y="2944"/>
                <a:ext cx="3" cy="1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3" name="Line 598"/>
              <p:cNvSpPr>
                <a:spLocks noChangeShapeType="1"/>
              </p:cNvSpPr>
              <p:nvPr/>
            </p:nvSpPr>
            <p:spPr bwMode="auto">
              <a:xfrm>
                <a:off x="1544" y="2944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4" name="Rectangle 599"/>
              <p:cNvSpPr>
                <a:spLocks noChangeArrowheads="1"/>
              </p:cNvSpPr>
              <p:nvPr/>
            </p:nvSpPr>
            <p:spPr bwMode="auto">
              <a:xfrm>
                <a:off x="1544" y="2944"/>
                <a:ext cx="4" cy="1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5" name="Line 600"/>
              <p:cNvSpPr>
                <a:spLocks noChangeShapeType="1"/>
              </p:cNvSpPr>
              <p:nvPr/>
            </p:nvSpPr>
            <p:spPr bwMode="auto">
              <a:xfrm>
                <a:off x="1914" y="2941"/>
                <a:ext cx="1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6" name="Rectangle 601"/>
              <p:cNvSpPr>
                <a:spLocks noChangeArrowheads="1"/>
              </p:cNvSpPr>
              <p:nvPr/>
            </p:nvSpPr>
            <p:spPr bwMode="auto">
              <a:xfrm>
                <a:off x="1914" y="2941"/>
                <a:ext cx="4" cy="1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7" name="Line 602"/>
              <p:cNvSpPr>
                <a:spLocks noChangeShapeType="1"/>
              </p:cNvSpPr>
              <p:nvPr/>
            </p:nvSpPr>
            <p:spPr bwMode="auto">
              <a:xfrm>
                <a:off x="2288" y="2941"/>
                <a:ext cx="1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8" name="Rectangle 603"/>
              <p:cNvSpPr>
                <a:spLocks noChangeArrowheads="1"/>
              </p:cNvSpPr>
              <p:nvPr/>
            </p:nvSpPr>
            <p:spPr bwMode="auto">
              <a:xfrm>
                <a:off x="2288" y="2941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9" name="Line 604"/>
              <p:cNvSpPr>
                <a:spLocks noChangeShapeType="1"/>
              </p:cNvSpPr>
              <p:nvPr/>
            </p:nvSpPr>
            <p:spPr bwMode="auto">
              <a:xfrm>
                <a:off x="3035" y="2941"/>
                <a:ext cx="1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0" name="Rectangle 605"/>
              <p:cNvSpPr>
                <a:spLocks noChangeArrowheads="1"/>
              </p:cNvSpPr>
              <p:nvPr/>
            </p:nvSpPr>
            <p:spPr bwMode="auto">
              <a:xfrm>
                <a:off x="3035" y="2941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1" name="Line 606"/>
              <p:cNvSpPr>
                <a:spLocks noChangeShapeType="1"/>
              </p:cNvSpPr>
              <p:nvPr/>
            </p:nvSpPr>
            <p:spPr bwMode="auto">
              <a:xfrm>
                <a:off x="3409" y="2941"/>
                <a:ext cx="1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2" name="Rectangle 607"/>
              <p:cNvSpPr>
                <a:spLocks noChangeArrowheads="1"/>
              </p:cNvSpPr>
              <p:nvPr/>
            </p:nvSpPr>
            <p:spPr bwMode="auto">
              <a:xfrm>
                <a:off x="3409" y="2941"/>
                <a:ext cx="3" cy="1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3" name="Rectangle 608"/>
              <p:cNvSpPr>
                <a:spLocks noChangeArrowheads="1"/>
              </p:cNvSpPr>
              <p:nvPr/>
            </p:nvSpPr>
            <p:spPr bwMode="auto">
              <a:xfrm>
                <a:off x="1538" y="3059"/>
                <a:ext cx="224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4" name="Line 609"/>
              <p:cNvSpPr>
                <a:spLocks noChangeShapeType="1"/>
              </p:cNvSpPr>
              <p:nvPr/>
            </p:nvSpPr>
            <p:spPr bwMode="auto">
              <a:xfrm>
                <a:off x="4399" y="294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5" name="Rectangle 610"/>
              <p:cNvSpPr>
                <a:spLocks noChangeArrowheads="1"/>
              </p:cNvSpPr>
              <p:nvPr/>
            </p:nvSpPr>
            <p:spPr bwMode="auto">
              <a:xfrm>
                <a:off x="4399" y="2941"/>
                <a:ext cx="4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6" name="Line 611"/>
              <p:cNvSpPr>
                <a:spLocks noChangeShapeType="1"/>
              </p:cNvSpPr>
              <p:nvPr/>
            </p:nvSpPr>
            <p:spPr bwMode="auto">
              <a:xfrm>
                <a:off x="5073" y="294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7" name="Rectangle 612"/>
              <p:cNvSpPr>
                <a:spLocks noChangeArrowheads="1"/>
              </p:cNvSpPr>
              <p:nvPr/>
            </p:nvSpPr>
            <p:spPr bwMode="auto">
              <a:xfrm>
                <a:off x="5073" y="2941"/>
                <a:ext cx="3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8" name="Line 613"/>
              <p:cNvSpPr>
                <a:spLocks noChangeShapeType="1"/>
              </p:cNvSpPr>
              <p:nvPr/>
            </p:nvSpPr>
            <p:spPr bwMode="auto">
              <a:xfrm>
                <a:off x="5473" y="294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9" name="Rectangle 614"/>
              <p:cNvSpPr>
                <a:spLocks noChangeArrowheads="1"/>
              </p:cNvSpPr>
              <p:nvPr/>
            </p:nvSpPr>
            <p:spPr bwMode="auto">
              <a:xfrm>
                <a:off x="5473" y="2941"/>
                <a:ext cx="4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0" name="Line 615"/>
              <p:cNvSpPr>
                <a:spLocks noChangeShapeType="1"/>
              </p:cNvSpPr>
              <p:nvPr/>
            </p:nvSpPr>
            <p:spPr bwMode="auto">
              <a:xfrm>
                <a:off x="3786" y="3061"/>
                <a:ext cx="19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1" name="Rectangle 616"/>
              <p:cNvSpPr>
                <a:spLocks noChangeArrowheads="1"/>
              </p:cNvSpPr>
              <p:nvPr/>
            </p:nvSpPr>
            <p:spPr bwMode="auto">
              <a:xfrm>
                <a:off x="3786" y="3061"/>
                <a:ext cx="196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2" name="Rectangle 617"/>
              <p:cNvSpPr>
                <a:spLocks noChangeArrowheads="1"/>
              </p:cNvSpPr>
              <p:nvPr/>
            </p:nvSpPr>
            <p:spPr bwMode="auto">
              <a:xfrm>
                <a:off x="5753" y="2941"/>
                <a:ext cx="7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3" name="Line 618"/>
              <p:cNvSpPr>
                <a:spLocks noChangeShapeType="1"/>
              </p:cNvSpPr>
              <p:nvPr/>
            </p:nvSpPr>
            <p:spPr bwMode="auto">
              <a:xfrm>
                <a:off x="0" y="3064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856" name="Group 820"/>
            <p:cNvGrpSpPr>
              <a:grpSpLocks/>
            </p:cNvGrpSpPr>
            <p:nvPr/>
          </p:nvGrpSpPr>
          <p:grpSpPr bwMode="auto">
            <a:xfrm>
              <a:off x="0" y="813"/>
              <a:ext cx="5763" cy="3510"/>
              <a:chOff x="0" y="813"/>
              <a:chExt cx="5763" cy="3510"/>
            </a:xfrm>
          </p:grpSpPr>
          <p:sp>
            <p:nvSpPr>
              <p:cNvPr id="894" name="Rectangle 620"/>
              <p:cNvSpPr>
                <a:spLocks noChangeArrowheads="1"/>
              </p:cNvSpPr>
              <p:nvPr/>
            </p:nvSpPr>
            <p:spPr bwMode="auto">
              <a:xfrm>
                <a:off x="0" y="3064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5" name="Line 621"/>
              <p:cNvSpPr>
                <a:spLocks noChangeShapeType="1"/>
              </p:cNvSpPr>
              <p:nvPr/>
            </p:nvSpPr>
            <p:spPr bwMode="auto">
              <a:xfrm>
                <a:off x="100" y="294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6" name="Rectangle 622"/>
              <p:cNvSpPr>
                <a:spLocks noChangeArrowheads="1"/>
              </p:cNvSpPr>
              <p:nvPr/>
            </p:nvSpPr>
            <p:spPr bwMode="auto">
              <a:xfrm>
                <a:off x="100" y="2941"/>
                <a:ext cx="3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7" name="Line 623"/>
              <p:cNvSpPr>
                <a:spLocks noChangeShapeType="1"/>
              </p:cNvSpPr>
              <p:nvPr/>
            </p:nvSpPr>
            <p:spPr bwMode="auto">
              <a:xfrm>
                <a:off x="670" y="2941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8" name="Rectangle 624"/>
              <p:cNvSpPr>
                <a:spLocks noChangeArrowheads="1"/>
              </p:cNvSpPr>
              <p:nvPr/>
            </p:nvSpPr>
            <p:spPr bwMode="auto">
              <a:xfrm>
                <a:off x="670" y="2941"/>
                <a:ext cx="4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9" name="Line 625"/>
              <p:cNvSpPr>
                <a:spLocks noChangeShapeType="1"/>
              </p:cNvSpPr>
              <p:nvPr/>
            </p:nvSpPr>
            <p:spPr bwMode="auto">
              <a:xfrm>
                <a:off x="1164" y="2944"/>
                <a:ext cx="1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0" name="Rectangle 626"/>
              <p:cNvSpPr>
                <a:spLocks noChangeArrowheads="1"/>
              </p:cNvSpPr>
              <p:nvPr/>
            </p:nvSpPr>
            <p:spPr bwMode="auto">
              <a:xfrm>
                <a:off x="1164" y="2944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1" name="Line 627"/>
              <p:cNvSpPr>
                <a:spLocks noChangeShapeType="1"/>
              </p:cNvSpPr>
              <p:nvPr/>
            </p:nvSpPr>
            <p:spPr bwMode="auto">
              <a:xfrm>
                <a:off x="1171" y="2944"/>
                <a:ext cx="1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2" name="Rectangle 628"/>
              <p:cNvSpPr>
                <a:spLocks noChangeArrowheads="1"/>
              </p:cNvSpPr>
              <p:nvPr/>
            </p:nvSpPr>
            <p:spPr bwMode="auto">
              <a:xfrm>
                <a:off x="1171" y="2944"/>
                <a:ext cx="3" cy="1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3" name="Line 629"/>
              <p:cNvSpPr>
                <a:spLocks noChangeShapeType="1"/>
              </p:cNvSpPr>
              <p:nvPr/>
            </p:nvSpPr>
            <p:spPr bwMode="auto">
              <a:xfrm>
                <a:off x="3" y="3170"/>
                <a:ext cx="15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4" name="Rectangle 630"/>
              <p:cNvSpPr>
                <a:spLocks noChangeArrowheads="1"/>
              </p:cNvSpPr>
              <p:nvPr/>
            </p:nvSpPr>
            <p:spPr bwMode="auto">
              <a:xfrm>
                <a:off x="3" y="3170"/>
                <a:ext cx="1535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5" name="Rectangle 631"/>
              <p:cNvSpPr>
                <a:spLocks noChangeArrowheads="1"/>
              </p:cNvSpPr>
              <p:nvPr/>
            </p:nvSpPr>
            <p:spPr bwMode="auto">
              <a:xfrm>
                <a:off x="1538" y="3064"/>
                <a:ext cx="6" cy="10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6" name="Rectangle 632"/>
              <p:cNvSpPr>
                <a:spLocks noChangeArrowheads="1"/>
              </p:cNvSpPr>
              <p:nvPr/>
            </p:nvSpPr>
            <p:spPr bwMode="auto">
              <a:xfrm>
                <a:off x="1911" y="3064"/>
                <a:ext cx="7" cy="10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7" name="Rectangle 633"/>
              <p:cNvSpPr>
                <a:spLocks noChangeArrowheads="1"/>
              </p:cNvSpPr>
              <p:nvPr/>
            </p:nvSpPr>
            <p:spPr bwMode="auto">
              <a:xfrm>
                <a:off x="2285" y="3064"/>
                <a:ext cx="6" cy="10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8" name="Rectangle 634"/>
              <p:cNvSpPr>
                <a:spLocks noChangeArrowheads="1"/>
              </p:cNvSpPr>
              <p:nvPr/>
            </p:nvSpPr>
            <p:spPr bwMode="auto">
              <a:xfrm>
                <a:off x="2658" y="2941"/>
                <a:ext cx="7" cy="2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9" name="Rectangle 635"/>
              <p:cNvSpPr>
                <a:spLocks noChangeArrowheads="1"/>
              </p:cNvSpPr>
              <p:nvPr/>
            </p:nvSpPr>
            <p:spPr bwMode="auto">
              <a:xfrm>
                <a:off x="3032" y="3064"/>
                <a:ext cx="6" cy="10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0" name="Rectangle 636"/>
              <p:cNvSpPr>
                <a:spLocks noChangeArrowheads="1"/>
              </p:cNvSpPr>
              <p:nvPr/>
            </p:nvSpPr>
            <p:spPr bwMode="auto">
              <a:xfrm>
                <a:off x="3405" y="3064"/>
                <a:ext cx="7" cy="10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1" name="Rectangle 637"/>
              <p:cNvSpPr>
                <a:spLocks noChangeArrowheads="1"/>
              </p:cNvSpPr>
              <p:nvPr/>
            </p:nvSpPr>
            <p:spPr bwMode="auto">
              <a:xfrm>
                <a:off x="1544" y="3167"/>
                <a:ext cx="224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2" name="Rectangle 638"/>
              <p:cNvSpPr>
                <a:spLocks noChangeArrowheads="1"/>
              </p:cNvSpPr>
              <p:nvPr/>
            </p:nvSpPr>
            <p:spPr bwMode="auto">
              <a:xfrm>
                <a:off x="3779" y="2941"/>
                <a:ext cx="7" cy="2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3" name="Line 639"/>
              <p:cNvSpPr>
                <a:spLocks noChangeShapeType="1"/>
              </p:cNvSpPr>
              <p:nvPr/>
            </p:nvSpPr>
            <p:spPr bwMode="auto">
              <a:xfrm>
                <a:off x="3786" y="3170"/>
                <a:ext cx="19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4" name="Rectangle 640"/>
              <p:cNvSpPr>
                <a:spLocks noChangeArrowheads="1"/>
              </p:cNvSpPr>
              <p:nvPr/>
            </p:nvSpPr>
            <p:spPr bwMode="auto">
              <a:xfrm>
                <a:off x="3786" y="3170"/>
                <a:ext cx="197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5" name="Line 641"/>
              <p:cNvSpPr>
                <a:spLocks noChangeShapeType="1"/>
              </p:cNvSpPr>
              <p:nvPr/>
            </p:nvSpPr>
            <p:spPr bwMode="auto">
              <a:xfrm>
                <a:off x="5757" y="3064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6" name="Rectangle 642"/>
              <p:cNvSpPr>
                <a:spLocks noChangeArrowheads="1"/>
              </p:cNvSpPr>
              <p:nvPr/>
            </p:nvSpPr>
            <p:spPr bwMode="auto">
              <a:xfrm>
                <a:off x="5757" y="3064"/>
                <a:ext cx="3" cy="10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7" name="Line 643"/>
              <p:cNvSpPr>
                <a:spLocks noChangeShapeType="1"/>
              </p:cNvSpPr>
              <p:nvPr/>
            </p:nvSpPr>
            <p:spPr bwMode="auto">
              <a:xfrm>
                <a:off x="0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8" name="Rectangle 644"/>
              <p:cNvSpPr>
                <a:spLocks noChangeArrowheads="1"/>
              </p:cNvSpPr>
              <p:nvPr/>
            </p:nvSpPr>
            <p:spPr bwMode="auto">
              <a:xfrm>
                <a:off x="0" y="3227"/>
                <a:ext cx="3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9" name="Line 645"/>
              <p:cNvSpPr>
                <a:spLocks noChangeShapeType="1"/>
              </p:cNvSpPr>
              <p:nvPr/>
            </p:nvSpPr>
            <p:spPr bwMode="auto">
              <a:xfrm>
                <a:off x="3" y="3279"/>
                <a:ext cx="5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0" name="Rectangle 646"/>
              <p:cNvSpPr>
                <a:spLocks noChangeArrowheads="1"/>
              </p:cNvSpPr>
              <p:nvPr/>
            </p:nvSpPr>
            <p:spPr bwMode="auto">
              <a:xfrm>
                <a:off x="3" y="3279"/>
                <a:ext cx="575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1" name="Line 647"/>
              <p:cNvSpPr>
                <a:spLocks noChangeShapeType="1"/>
              </p:cNvSpPr>
              <p:nvPr/>
            </p:nvSpPr>
            <p:spPr bwMode="auto">
              <a:xfrm>
                <a:off x="5757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2" name="Rectangle 648"/>
              <p:cNvSpPr>
                <a:spLocks noChangeArrowheads="1"/>
              </p:cNvSpPr>
              <p:nvPr/>
            </p:nvSpPr>
            <p:spPr bwMode="auto">
              <a:xfrm>
                <a:off x="5757" y="3227"/>
                <a:ext cx="3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3" name="Line 649"/>
              <p:cNvSpPr>
                <a:spLocks noChangeShapeType="1"/>
              </p:cNvSpPr>
              <p:nvPr/>
            </p:nvSpPr>
            <p:spPr bwMode="auto">
              <a:xfrm>
                <a:off x="1167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4" name="Rectangle 650"/>
              <p:cNvSpPr>
                <a:spLocks noChangeArrowheads="1"/>
              </p:cNvSpPr>
              <p:nvPr/>
            </p:nvSpPr>
            <p:spPr bwMode="auto">
              <a:xfrm>
                <a:off x="1167" y="3227"/>
                <a:ext cx="4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5" name="Line 651"/>
              <p:cNvSpPr>
                <a:spLocks noChangeShapeType="1"/>
              </p:cNvSpPr>
              <p:nvPr/>
            </p:nvSpPr>
            <p:spPr bwMode="auto">
              <a:xfrm>
                <a:off x="1541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6" name="Rectangle 652"/>
              <p:cNvSpPr>
                <a:spLocks noChangeArrowheads="1"/>
              </p:cNvSpPr>
              <p:nvPr/>
            </p:nvSpPr>
            <p:spPr bwMode="auto">
              <a:xfrm>
                <a:off x="1541" y="3227"/>
                <a:ext cx="3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7" name="Line 653"/>
              <p:cNvSpPr>
                <a:spLocks noChangeShapeType="1"/>
              </p:cNvSpPr>
              <p:nvPr/>
            </p:nvSpPr>
            <p:spPr bwMode="auto">
              <a:xfrm>
                <a:off x="1914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8" name="Rectangle 654"/>
              <p:cNvSpPr>
                <a:spLocks noChangeArrowheads="1"/>
              </p:cNvSpPr>
              <p:nvPr/>
            </p:nvSpPr>
            <p:spPr bwMode="auto">
              <a:xfrm>
                <a:off x="1914" y="3227"/>
                <a:ext cx="4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9" name="Line 655"/>
              <p:cNvSpPr>
                <a:spLocks noChangeShapeType="1"/>
              </p:cNvSpPr>
              <p:nvPr/>
            </p:nvSpPr>
            <p:spPr bwMode="auto">
              <a:xfrm>
                <a:off x="2288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0" name="Rectangle 656"/>
              <p:cNvSpPr>
                <a:spLocks noChangeArrowheads="1"/>
              </p:cNvSpPr>
              <p:nvPr/>
            </p:nvSpPr>
            <p:spPr bwMode="auto">
              <a:xfrm>
                <a:off x="2288" y="3227"/>
                <a:ext cx="3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1" name="Line 657"/>
              <p:cNvSpPr>
                <a:spLocks noChangeShapeType="1"/>
              </p:cNvSpPr>
              <p:nvPr/>
            </p:nvSpPr>
            <p:spPr bwMode="auto">
              <a:xfrm>
                <a:off x="2662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2" name="Rectangle 658"/>
              <p:cNvSpPr>
                <a:spLocks noChangeArrowheads="1"/>
              </p:cNvSpPr>
              <p:nvPr/>
            </p:nvSpPr>
            <p:spPr bwMode="auto">
              <a:xfrm>
                <a:off x="2662" y="3227"/>
                <a:ext cx="3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3" name="Line 659"/>
              <p:cNvSpPr>
                <a:spLocks noChangeShapeType="1"/>
              </p:cNvSpPr>
              <p:nvPr/>
            </p:nvSpPr>
            <p:spPr bwMode="auto">
              <a:xfrm>
                <a:off x="3035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4" name="Rectangle 660"/>
              <p:cNvSpPr>
                <a:spLocks noChangeArrowheads="1"/>
              </p:cNvSpPr>
              <p:nvPr/>
            </p:nvSpPr>
            <p:spPr bwMode="auto">
              <a:xfrm>
                <a:off x="3035" y="3227"/>
                <a:ext cx="3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5" name="Line 661"/>
              <p:cNvSpPr>
                <a:spLocks noChangeShapeType="1"/>
              </p:cNvSpPr>
              <p:nvPr/>
            </p:nvSpPr>
            <p:spPr bwMode="auto">
              <a:xfrm>
                <a:off x="3409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6" name="Rectangle 662"/>
              <p:cNvSpPr>
                <a:spLocks noChangeArrowheads="1"/>
              </p:cNvSpPr>
              <p:nvPr/>
            </p:nvSpPr>
            <p:spPr bwMode="auto">
              <a:xfrm>
                <a:off x="3409" y="3227"/>
                <a:ext cx="3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7" name="Line 663"/>
              <p:cNvSpPr>
                <a:spLocks noChangeShapeType="1"/>
              </p:cNvSpPr>
              <p:nvPr/>
            </p:nvSpPr>
            <p:spPr bwMode="auto">
              <a:xfrm>
                <a:off x="3782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8" name="Rectangle 664"/>
              <p:cNvSpPr>
                <a:spLocks noChangeArrowheads="1"/>
              </p:cNvSpPr>
              <p:nvPr/>
            </p:nvSpPr>
            <p:spPr bwMode="auto">
              <a:xfrm>
                <a:off x="3782" y="3227"/>
                <a:ext cx="4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9" name="Line 665"/>
              <p:cNvSpPr>
                <a:spLocks noChangeShapeType="1"/>
              </p:cNvSpPr>
              <p:nvPr/>
            </p:nvSpPr>
            <p:spPr bwMode="auto">
              <a:xfrm>
                <a:off x="4399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0" name="Rectangle 666"/>
              <p:cNvSpPr>
                <a:spLocks noChangeArrowheads="1"/>
              </p:cNvSpPr>
              <p:nvPr/>
            </p:nvSpPr>
            <p:spPr bwMode="auto">
              <a:xfrm>
                <a:off x="4399" y="3227"/>
                <a:ext cx="4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1" name="Line 667"/>
              <p:cNvSpPr>
                <a:spLocks noChangeShapeType="1"/>
              </p:cNvSpPr>
              <p:nvPr/>
            </p:nvSpPr>
            <p:spPr bwMode="auto">
              <a:xfrm>
                <a:off x="5073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2" name="Rectangle 668"/>
              <p:cNvSpPr>
                <a:spLocks noChangeArrowheads="1"/>
              </p:cNvSpPr>
              <p:nvPr/>
            </p:nvSpPr>
            <p:spPr bwMode="auto">
              <a:xfrm>
                <a:off x="5073" y="3227"/>
                <a:ext cx="3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3" name="Line 669"/>
              <p:cNvSpPr>
                <a:spLocks noChangeShapeType="1"/>
              </p:cNvSpPr>
              <p:nvPr/>
            </p:nvSpPr>
            <p:spPr bwMode="auto">
              <a:xfrm>
                <a:off x="5473" y="322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4" name="Rectangle 670"/>
              <p:cNvSpPr>
                <a:spLocks noChangeArrowheads="1"/>
              </p:cNvSpPr>
              <p:nvPr/>
            </p:nvSpPr>
            <p:spPr bwMode="auto">
              <a:xfrm>
                <a:off x="5473" y="3227"/>
                <a:ext cx="4" cy="5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5" name="Line 671"/>
              <p:cNvSpPr>
                <a:spLocks noChangeShapeType="1"/>
              </p:cNvSpPr>
              <p:nvPr/>
            </p:nvSpPr>
            <p:spPr bwMode="auto">
              <a:xfrm>
                <a:off x="3" y="3393"/>
                <a:ext cx="5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6" name="Rectangle 672"/>
              <p:cNvSpPr>
                <a:spLocks noChangeArrowheads="1"/>
              </p:cNvSpPr>
              <p:nvPr/>
            </p:nvSpPr>
            <p:spPr bwMode="auto">
              <a:xfrm>
                <a:off x="3" y="3393"/>
                <a:ext cx="575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7" name="Line 673"/>
              <p:cNvSpPr>
                <a:spLocks noChangeShapeType="1"/>
              </p:cNvSpPr>
              <p:nvPr/>
            </p:nvSpPr>
            <p:spPr bwMode="auto">
              <a:xfrm>
                <a:off x="3" y="3453"/>
                <a:ext cx="5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8" name="Rectangle 674"/>
              <p:cNvSpPr>
                <a:spLocks noChangeArrowheads="1"/>
              </p:cNvSpPr>
              <p:nvPr/>
            </p:nvSpPr>
            <p:spPr bwMode="auto">
              <a:xfrm>
                <a:off x="3" y="3453"/>
                <a:ext cx="575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9" name="Line 675"/>
              <p:cNvSpPr>
                <a:spLocks noChangeShapeType="1"/>
              </p:cNvSpPr>
              <p:nvPr/>
            </p:nvSpPr>
            <p:spPr bwMode="auto">
              <a:xfrm>
                <a:off x="3" y="3513"/>
                <a:ext cx="5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0" name="Rectangle 676"/>
              <p:cNvSpPr>
                <a:spLocks noChangeArrowheads="1"/>
              </p:cNvSpPr>
              <p:nvPr/>
            </p:nvSpPr>
            <p:spPr bwMode="auto">
              <a:xfrm>
                <a:off x="3" y="3513"/>
                <a:ext cx="575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1" name="Line 677"/>
              <p:cNvSpPr>
                <a:spLocks noChangeShapeType="1"/>
              </p:cNvSpPr>
              <p:nvPr/>
            </p:nvSpPr>
            <p:spPr bwMode="auto">
              <a:xfrm>
                <a:off x="3" y="3573"/>
                <a:ext cx="5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2" name="Rectangle 678"/>
              <p:cNvSpPr>
                <a:spLocks noChangeArrowheads="1"/>
              </p:cNvSpPr>
              <p:nvPr/>
            </p:nvSpPr>
            <p:spPr bwMode="auto">
              <a:xfrm>
                <a:off x="3" y="3573"/>
                <a:ext cx="575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3" name="Line 679"/>
              <p:cNvSpPr>
                <a:spLocks noChangeShapeType="1"/>
              </p:cNvSpPr>
              <p:nvPr/>
            </p:nvSpPr>
            <p:spPr bwMode="auto">
              <a:xfrm>
                <a:off x="100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4" name="Rectangle 680"/>
              <p:cNvSpPr>
                <a:spLocks noChangeArrowheads="1"/>
              </p:cNvSpPr>
              <p:nvPr/>
            </p:nvSpPr>
            <p:spPr bwMode="auto">
              <a:xfrm>
                <a:off x="100" y="3516"/>
                <a:ext cx="3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5" name="Line 681"/>
              <p:cNvSpPr>
                <a:spLocks noChangeShapeType="1"/>
              </p:cNvSpPr>
              <p:nvPr/>
            </p:nvSpPr>
            <p:spPr bwMode="auto">
              <a:xfrm>
                <a:off x="670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6" name="Rectangle 682"/>
              <p:cNvSpPr>
                <a:spLocks noChangeArrowheads="1"/>
              </p:cNvSpPr>
              <p:nvPr/>
            </p:nvSpPr>
            <p:spPr bwMode="auto">
              <a:xfrm>
                <a:off x="670" y="3516"/>
                <a:ext cx="4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7" name="Line 683"/>
              <p:cNvSpPr>
                <a:spLocks noChangeShapeType="1"/>
              </p:cNvSpPr>
              <p:nvPr/>
            </p:nvSpPr>
            <p:spPr bwMode="auto">
              <a:xfrm>
                <a:off x="1167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8" name="Rectangle 684"/>
              <p:cNvSpPr>
                <a:spLocks noChangeArrowheads="1"/>
              </p:cNvSpPr>
              <p:nvPr/>
            </p:nvSpPr>
            <p:spPr bwMode="auto">
              <a:xfrm>
                <a:off x="1167" y="3516"/>
                <a:ext cx="4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9" name="Line 685"/>
              <p:cNvSpPr>
                <a:spLocks noChangeShapeType="1"/>
              </p:cNvSpPr>
              <p:nvPr/>
            </p:nvSpPr>
            <p:spPr bwMode="auto">
              <a:xfrm>
                <a:off x="1541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0" name="Rectangle 686"/>
              <p:cNvSpPr>
                <a:spLocks noChangeArrowheads="1"/>
              </p:cNvSpPr>
              <p:nvPr/>
            </p:nvSpPr>
            <p:spPr bwMode="auto">
              <a:xfrm>
                <a:off x="1541" y="3516"/>
                <a:ext cx="3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1" name="Line 687"/>
              <p:cNvSpPr>
                <a:spLocks noChangeShapeType="1"/>
              </p:cNvSpPr>
              <p:nvPr/>
            </p:nvSpPr>
            <p:spPr bwMode="auto">
              <a:xfrm>
                <a:off x="1914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2" name="Rectangle 688"/>
              <p:cNvSpPr>
                <a:spLocks noChangeArrowheads="1"/>
              </p:cNvSpPr>
              <p:nvPr/>
            </p:nvSpPr>
            <p:spPr bwMode="auto">
              <a:xfrm>
                <a:off x="1914" y="3516"/>
                <a:ext cx="4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3" name="Line 689"/>
              <p:cNvSpPr>
                <a:spLocks noChangeShapeType="1"/>
              </p:cNvSpPr>
              <p:nvPr/>
            </p:nvSpPr>
            <p:spPr bwMode="auto">
              <a:xfrm>
                <a:off x="2288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4" name="Rectangle 690"/>
              <p:cNvSpPr>
                <a:spLocks noChangeArrowheads="1"/>
              </p:cNvSpPr>
              <p:nvPr/>
            </p:nvSpPr>
            <p:spPr bwMode="auto">
              <a:xfrm>
                <a:off x="2288" y="3516"/>
                <a:ext cx="3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5" name="Line 691"/>
              <p:cNvSpPr>
                <a:spLocks noChangeShapeType="1"/>
              </p:cNvSpPr>
              <p:nvPr/>
            </p:nvSpPr>
            <p:spPr bwMode="auto">
              <a:xfrm>
                <a:off x="2662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6" name="Rectangle 692"/>
              <p:cNvSpPr>
                <a:spLocks noChangeArrowheads="1"/>
              </p:cNvSpPr>
              <p:nvPr/>
            </p:nvSpPr>
            <p:spPr bwMode="auto">
              <a:xfrm>
                <a:off x="2662" y="3516"/>
                <a:ext cx="3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7" name="Line 693"/>
              <p:cNvSpPr>
                <a:spLocks noChangeShapeType="1"/>
              </p:cNvSpPr>
              <p:nvPr/>
            </p:nvSpPr>
            <p:spPr bwMode="auto">
              <a:xfrm>
                <a:off x="3035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8" name="Rectangle 694"/>
              <p:cNvSpPr>
                <a:spLocks noChangeArrowheads="1"/>
              </p:cNvSpPr>
              <p:nvPr/>
            </p:nvSpPr>
            <p:spPr bwMode="auto">
              <a:xfrm>
                <a:off x="3035" y="3516"/>
                <a:ext cx="3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9" name="Line 695"/>
              <p:cNvSpPr>
                <a:spLocks noChangeShapeType="1"/>
              </p:cNvSpPr>
              <p:nvPr/>
            </p:nvSpPr>
            <p:spPr bwMode="auto">
              <a:xfrm>
                <a:off x="3409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0" name="Rectangle 696"/>
              <p:cNvSpPr>
                <a:spLocks noChangeArrowheads="1"/>
              </p:cNvSpPr>
              <p:nvPr/>
            </p:nvSpPr>
            <p:spPr bwMode="auto">
              <a:xfrm>
                <a:off x="3409" y="3516"/>
                <a:ext cx="3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1" name="Line 697"/>
              <p:cNvSpPr>
                <a:spLocks noChangeShapeType="1"/>
              </p:cNvSpPr>
              <p:nvPr/>
            </p:nvSpPr>
            <p:spPr bwMode="auto">
              <a:xfrm>
                <a:off x="3782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2" name="Rectangle 698"/>
              <p:cNvSpPr>
                <a:spLocks noChangeArrowheads="1"/>
              </p:cNvSpPr>
              <p:nvPr/>
            </p:nvSpPr>
            <p:spPr bwMode="auto">
              <a:xfrm>
                <a:off x="3782" y="3516"/>
                <a:ext cx="4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3" name="Line 699"/>
              <p:cNvSpPr>
                <a:spLocks noChangeShapeType="1"/>
              </p:cNvSpPr>
              <p:nvPr/>
            </p:nvSpPr>
            <p:spPr bwMode="auto">
              <a:xfrm>
                <a:off x="4399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4" name="Rectangle 700"/>
              <p:cNvSpPr>
                <a:spLocks noChangeArrowheads="1"/>
              </p:cNvSpPr>
              <p:nvPr/>
            </p:nvSpPr>
            <p:spPr bwMode="auto">
              <a:xfrm>
                <a:off x="4399" y="3516"/>
                <a:ext cx="4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5" name="Line 701"/>
              <p:cNvSpPr>
                <a:spLocks noChangeShapeType="1"/>
              </p:cNvSpPr>
              <p:nvPr/>
            </p:nvSpPr>
            <p:spPr bwMode="auto">
              <a:xfrm>
                <a:off x="5073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6" name="Rectangle 702"/>
              <p:cNvSpPr>
                <a:spLocks noChangeArrowheads="1"/>
              </p:cNvSpPr>
              <p:nvPr/>
            </p:nvSpPr>
            <p:spPr bwMode="auto">
              <a:xfrm>
                <a:off x="5073" y="3516"/>
                <a:ext cx="3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7" name="Line 703"/>
              <p:cNvSpPr>
                <a:spLocks noChangeShapeType="1"/>
              </p:cNvSpPr>
              <p:nvPr/>
            </p:nvSpPr>
            <p:spPr bwMode="auto">
              <a:xfrm>
                <a:off x="5473" y="3516"/>
                <a:ext cx="1" cy="5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8" name="Rectangle 704"/>
              <p:cNvSpPr>
                <a:spLocks noChangeArrowheads="1"/>
              </p:cNvSpPr>
              <p:nvPr/>
            </p:nvSpPr>
            <p:spPr bwMode="auto">
              <a:xfrm>
                <a:off x="5473" y="3516"/>
                <a:ext cx="4" cy="5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9" name="Line 705"/>
              <p:cNvSpPr>
                <a:spLocks noChangeShapeType="1"/>
              </p:cNvSpPr>
              <p:nvPr/>
            </p:nvSpPr>
            <p:spPr bwMode="auto">
              <a:xfrm>
                <a:off x="3" y="3685"/>
                <a:ext cx="5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0" name="Rectangle 706"/>
              <p:cNvSpPr>
                <a:spLocks noChangeArrowheads="1"/>
              </p:cNvSpPr>
              <p:nvPr/>
            </p:nvSpPr>
            <p:spPr bwMode="auto">
              <a:xfrm>
                <a:off x="3" y="3685"/>
                <a:ext cx="575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1" name="Line 707"/>
              <p:cNvSpPr>
                <a:spLocks noChangeShapeType="1"/>
              </p:cNvSpPr>
              <p:nvPr/>
            </p:nvSpPr>
            <p:spPr bwMode="auto">
              <a:xfrm>
                <a:off x="3" y="3748"/>
                <a:ext cx="5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2" name="Rectangle 708"/>
              <p:cNvSpPr>
                <a:spLocks noChangeArrowheads="1"/>
              </p:cNvSpPr>
              <p:nvPr/>
            </p:nvSpPr>
            <p:spPr bwMode="auto">
              <a:xfrm>
                <a:off x="3" y="3748"/>
                <a:ext cx="575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3" name="Line 709"/>
              <p:cNvSpPr>
                <a:spLocks noChangeShapeType="1"/>
              </p:cNvSpPr>
              <p:nvPr/>
            </p:nvSpPr>
            <p:spPr bwMode="auto">
              <a:xfrm>
                <a:off x="0" y="3279"/>
                <a:ext cx="1" cy="5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4" name="Rectangle 710"/>
              <p:cNvSpPr>
                <a:spLocks noChangeArrowheads="1"/>
              </p:cNvSpPr>
              <p:nvPr/>
            </p:nvSpPr>
            <p:spPr bwMode="auto">
              <a:xfrm>
                <a:off x="0" y="3279"/>
                <a:ext cx="3" cy="5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5" name="Line 711"/>
              <p:cNvSpPr>
                <a:spLocks noChangeShapeType="1"/>
              </p:cNvSpPr>
              <p:nvPr/>
            </p:nvSpPr>
            <p:spPr bwMode="auto">
              <a:xfrm>
                <a:off x="3" y="3811"/>
                <a:ext cx="5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6" name="Rectangle 712"/>
              <p:cNvSpPr>
                <a:spLocks noChangeArrowheads="1"/>
              </p:cNvSpPr>
              <p:nvPr/>
            </p:nvSpPr>
            <p:spPr bwMode="auto">
              <a:xfrm>
                <a:off x="3" y="3811"/>
                <a:ext cx="5757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7" name="Line 713"/>
              <p:cNvSpPr>
                <a:spLocks noChangeShapeType="1"/>
              </p:cNvSpPr>
              <p:nvPr/>
            </p:nvSpPr>
            <p:spPr bwMode="auto">
              <a:xfrm>
                <a:off x="5757" y="3282"/>
                <a:ext cx="1" cy="5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8" name="Rectangle 714"/>
              <p:cNvSpPr>
                <a:spLocks noChangeArrowheads="1"/>
              </p:cNvSpPr>
              <p:nvPr/>
            </p:nvSpPr>
            <p:spPr bwMode="auto">
              <a:xfrm>
                <a:off x="5757" y="3282"/>
                <a:ext cx="3" cy="5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9" name="Line 715"/>
              <p:cNvSpPr>
                <a:spLocks noChangeShapeType="1"/>
              </p:cNvSpPr>
              <p:nvPr/>
            </p:nvSpPr>
            <p:spPr bwMode="auto">
              <a:xfrm>
                <a:off x="0" y="4037"/>
                <a:ext cx="5073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0" name="Rectangle 716"/>
              <p:cNvSpPr>
                <a:spLocks noChangeArrowheads="1"/>
              </p:cNvSpPr>
              <p:nvPr/>
            </p:nvSpPr>
            <p:spPr bwMode="auto">
              <a:xfrm>
                <a:off x="0" y="4037"/>
                <a:ext cx="507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1" name="Line 717"/>
              <p:cNvSpPr>
                <a:spLocks noChangeShapeType="1"/>
              </p:cNvSpPr>
              <p:nvPr/>
            </p:nvSpPr>
            <p:spPr bwMode="auto">
              <a:xfrm>
                <a:off x="5073" y="3814"/>
                <a:ext cx="1" cy="223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2" name="Rectangle 718"/>
              <p:cNvSpPr>
                <a:spLocks noChangeArrowheads="1"/>
              </p:cNvSpPr>
              <p:nvPr/>
            </p:nvSpPr>
            <p:spPr bwMode="auto">
              <a:xfrm>
                <a:off x="5073" y="3814"/>
                <a:ext cx="3" cy="22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3" name="Line 719"/>
              <p:cNvSpPr>
                <a:spLocks noChangeShapeType="1"/>
              </p:cNvSpPr>
              <p:nvPr/>
            </p:nvSpPr>
            <p:spPr bwMode="auto">
              <a:xfrm>
                <a:off x="5473" y="3814"/>
                <a:ext cx="1" cy="223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4" name="Rectangle 720"/>
              <p:cNvSpPr>
                <a:spLocks noChangeArrowheads="1"/>
              </p:cNvSpPr>
              <p:nvPr/>
            </p:nvSpPr>
            <p:spPr bwMode="auto">
              <a:xfrm>
                <a:off x="5473" y="3814"/>
                <a:ext cx="4" cy="22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5" name="Line 721"/>
              <p:cNvSpPr>
                <a:spLocks noChangeShapeType="1"/>
              </p:cNvSpPr>
              <p:nvPr/>
            </p:nvSpPr>
            <p:spPr bwMode="auto">
              <a:xfrm>
                <a:off x="5757" y="3814"/>
                <a:ext cx="1" cy="223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6" name="Rectangle 722"/>
              <p:cNvSpPr>
                <a:spLocks noChangeArrowheads="1"/>
              </p:cNvSpPr>
              <p:nvPr/>
            </p:nvSpPr>
            <p:spPr bwMode="auto">
              <a:xfrm>
                <a:off x="5757" y="3814"/>
                <a:ext cx="3" cy="22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7" name="Line 723"/>
              <p:cNvSpPr>
                <a:spLocks noChangeShapeType="1"/>
              </p:cNvSpPr>
              <p:nvPr/>
            </p:nvSpPr>
            <p:spPr bwMode="auto">
              <a:xfrm>
                <a:off x="0" y="4131"/>
                <a:ext cx="100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8" name="Rectangle 724"/>
              <p:cNvSpPr>
                <a:spLocks noChangeArrowheads="1"/>
              </p:cNvSpPr>
              <p:nvPr/>
            </p:nvSpPr>
            <p:spPr bwMode="auto">
              <a:xfrm>
                <a:off x="0" y="4131"/>
                <a:ext cx="100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9" name="Line 725"/>
              <p:cNvSpPr>
                <a:spLocks noChangeShapeType="1"/>
              </p:cNvSpPr>
              <p:nvPr/>
            </p:nvSpPr>
            <p:spPr bwMode="auto">
              <a:xfrm>
                <a:off x="100" y="3814"/>
                <a:ext cx="1" cy="31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0" name="Rectangle 726"/>
              <p:cNvSpPr>
                <a:spLocks noChangeArrowheads="1"/>
              </p:cNvSpPr>
              <p:nvPr/>
            </p:nvSpPr>
            <p:spPr bwMode="auto">
              <a:xfrm>
                <a:off x="100" y="3814"/>
                <a:ext cx="3" cy="317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1" name="Line 727"/>
              <p:cNvSpPr>
                <a:spLocks noChangeShapeType="1"/>
              </p:cNvSpPr>
              <p:nvPr/>
            </p:nvSpPr>
            <p:spPr bwMode="auto">
              <a:xfrm>
                <a:off x="670" y="3814"/>
                <a:ext cx="1" cy="17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2" name="Rectangle 728"/>
              <p:cNvSpPr>
                <a:spLocks noChangeArrowheads="1"/>
              </p:cNvSpPr>
              <p:nvPr/>
            </p:nvSpPr>
            <p:spPr bwMode="auto">
              <a:xfrm>
                <a:off x="670" y="3814"/>
                <a:ext cx="4" cy="17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3" name="Line 729"/>
              <p:cNvSpPr>
                <a:spLocks noChangeShapeType="1"/>
              </p:cNvSpPr>
              <p:nvPr/>
            </p:nvSpPr>
            <p:spPr bwMode="auto">
              <a:xfrm>
                <a:off x="1167" y="3814"/>
                <a:ext cx="1" cy="17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4" name="Rectangle 730"/>
              <p:cNvSpPr>
                <a:spLocks noChangeArrowheads="1"/>
              </p:cNvSpPr>
              <p:nvPr/>
            </p:nvSpPr>
            <p:spPr bwMode="auto">
              <a:xfrm>
                <a:off x="1167" y="3814"/>
                <a:ext cx="4" cy="17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5" name="Line 731"/>
              <p:cNvSpPr>
                <a:spLocks noChangeShapeType="1"/>
              </p:cNvSpPr>
              <p:nvPr/>
            </p:nvSpPr>
            <p:spPr bwMode="auto">
              <a:xfrm>
                <a:off x="674" y="4131"/>
                <a:ext cx="4399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6" name="Rectangle 732"/>
              <p:cNvSpPr>
                <a:spLocks noChangeArrowheads="1"/>
              </p:cNvSpPr>
              <p:nvPr/>
            </p:nvSpPr>
            <p:spPr bwMode="auto">
              <a:xfrm>
                <a:off x="674" y="4131"/>
                <a:ext cx="4399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7" name="Line 733"/>
              <p:cNvSpPr>
                <a:spLocks noChangeShapeType="1"/>
              </p:cNvSpPr>
              <p:nvPr/>
            </p:nvSpPr>
            <p:spPr bwMode="auto">
              <a:xfrm>
                <a:off x="0" y="4200"/>
                <a:ext cx="100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8" name="Rectangle 734"/>
              <p:cNvSpPr>
                <a:spLocks noChangeArrowheads="1"/>
              </p:cNvSpPr>
              <p:nvPr/>
            </p:nvSpPr>
            <p:spPr bwMode="auto">
              <a:xfrm>
                <a:off x="0" y="4200"/>
                <a:ext cx="100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9" name="Line 735"/>
              <p:cNvSpPr>
                <a:spLocks noChangeShapeType="1"/>
              </p:cNvSpPr>
              <p:nvPr/>
            </p:nvSpPr>
            <p:spPr bwMode="auto">
              <a:xfrm>
                <a:off x="674" y="4200"/>
                <a:ext cx="4399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0" name="Rectangle 736"/>
              <p:cNvSpPr>
                <a:spLocks noChangeArrowheads="1"/>
              </p:cNvSpPr>
              <p:nvPr/>
            </p:nvSpPr>
            <p:spPr bwMode="auto">
              <a:xfrm>
                <a:off x="674" y="4200"/>
                <a:ext cx="4399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1" name="Line 737"/>
              <p:cNvSpPr>
                <a:spLocks noChangeShapeType="1"/>
              </p:cNvSpPr>
              <p:nvPr/>
            </p:nvSpPr>
            <p:spPr bwMode="auto">
              <a:xfrm>
                <a:off x="1167" y="4134"/>
                <a:ext cx="1" cy="6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2" name="Rectangle 738"/>
              <p:cNvSpPr>
                <a:spLocks noChangeArrowheads="1"/>
              </p:cNvSpPr>
              <p:nvPr/>
            </p:nvSpPr>
            <p:spPr bwMode="auto">
              <a:xfrm>
                <a:off x="1167" y="4134"/>
                <a:ext cx="4" cy="6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3" name="Line 739"/>
              <p:cNvSpPr>
                <a:spLocks noChangeShapeType="1"/>
              </p:cNvSpPr>
              <p:nvPr/>
            </p:nvSpPr>
            <p:spPr bwMode="auto">
              <a:xfrm>
                <a:off x="1541" y="3814"/>
                <a:ext cx="1" cy="38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4" name="Rectangle 740"/>
              <p:cNvSpPr>
                <a:spLocks noChangeArrowheads="1"/>
              </p:cNvSpPr>
              <p:nvPr/>
            </p:nvSpPr>
            <p:spPr bwMode="auto">
              <a:xfrm>
                <a:off x="1541" y="3814"/>
                <a:ext cx="3" cy="38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5" name="Line 741"/>
              <p:cNvSpPr>
                <a:spLocks noChangeShapeType="1"/>
              </p:cNvSpPr>
              <p:nvPr/>
            </p:nvSpPr>
            <p:spPr bwMode="auto">
              <a:xfrm>
                <a:off x="1914" y="3814"/>
                <a:ext cx="1" cy="38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6" name="Rectangle 742"/>
              <p:cNvSpPr>
                <a:spLocks noChangeArrowheads="1"/>
              </p:cNvSpPr>
              <p:nvPr/>
            </p:nvSpPr>
            <p:spPr bwMode="auto">
              <a:xfrm>
                <a:off x="1914" y="3814"/>
                <a:ext cx="4" cy="38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7" name="Line 743"/>
              <p:cNvSpPr>
                <a:spLocks noChangeShapeType="1"/>
              </p:cNvSpPr>
              <p:nvPr/>
            </p:nvSpPr>
            <p:spPr bwMode="auto">
              <a:xfrm>
                <a:off x="2288" y="3814"/>
                <a:ext cx="1" cy="38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8" name="Rectangle 744"/>
              <p:cNvSpPr>
                <a:spLocks noChangeArrowheads="1"/>
              </p:cNvSpPr>
              <p:nvPr/>
            </p:nvSpPr>
            <p:spPr bwMode="auto">
              <a:xfrm>
                <a:off x="2288" y="3814"/>
                <a:ext cx="3" cy="38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9" name="Line 745"/>
              <p:cNvSpPr>
                <a:spLocks noChangeShapeType="1"/>
              </p:cNvSpPr>
              <p:nvPr/>
            </p:nvSpPr>
            <p:spPr bwMode="auto">
              <a:xfrm>
                <a:off x="2662" y="3814"/>
                <a:ext cx="1" cy="38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0" name="Rectangle 746"/>
              <p:cNvSpPr>
                <a:spLocks noChangeArrowheads="1"/>
              </p:cNvSpPr>
              <p:nvPr/>
            </p:nvSpPr>
            <p:spPr bwMode="auto">
              <a:xfrm>
                <a:off x="2662" y="3814"/>
                <a:ext cx="3" cy="38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1" name="Line 747"/>
              <p:cNvSpPr>
                <a:spLocks noChangeShapeType="1"/>
              </p:cNvSpPr>
              <p:nvPr/>
            </p:nvSpPr>
            <p:spPr bwMode="auto">
              <a:xfrm>
                <a:off x="3035" y="3814"/>
                <a:ext cx="1" cy="226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2" name="Rectangle 748"/>
              <p:cNvSpPr>
                <a:spLocks noChangeArrowheads="1"/>
              </p:cNvSpPr>
              <p:nvPr/>
            </p:nvSpPr>
            <p:spPr bwMode="auto">
              <a:xfrm>
                <a:off x="3035" y="3814"/>
                <a:ext cx="3" cy="226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3" name="Line 749"/>
              <p:cNvSpPr>
                <a:spLocks noChangeShapeType="1"/>
              </p:cNvSpPr>
              <p:nvPr/>
            </p:nvSpPr>
            <p:spPr bwMode="auto">
              <a:xfrm>
                <a:off x="3409" y="3814"/>
                <a:ext cx="1" cy="17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4" name="Rectangle 750"/>
              <p:cNvSpPr>
                <a:spLocks noChangeArrowheads="1"/>
              </p:cNvSpPr>
              <p:nvPr/>
            </p:nvSpPr>
            <p:spPr bwMode="auto">
              <a:xfrm>
                <a:off x="3409" y="3814"/>
                <a:ext cx="3" cy="17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5" name="Line 751"/>
              <p:cNvSpPr>
                <a:spLocks noChangeShapeType="1"/>
              </p:cNvSpPr>
              <p:nvPr/>
            </p:nvSpPr>
            <p:spPr bwMode="auto">
              <a:xfrm>
                <a:off x="3782" y="3814"/>
                <a:ext cx="1" cy="17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6" name="Rectangle 752"/>
              <p:cNvSpPr>
                <a:spLocks noChangeArrowheads="1"/>
              </p:cNvSpPr>
              <p:nvPr/>
            </p:nvSpPr>
            <p:spPr bwMode="auto">
              <a:xfrm>
                <a:off x="3782" y="3814"/>
                <a:ext cx="4" cy="171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7" name="Line 753"/>
              <p:cNvSpPr>
                <a:spLocks noChangeShapeType="1"/>
              </p:cNvSpPr>
              <p:nvPr/>
            </p:nvSpPr>
            <p:spPr bwMode="auto">
              <a:xfrm>
                <a:off x="4399" y="3814"/>
                <a:ext cx="1" cy="389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8" name="Rectangle 754"/>
              <p:cNvSpPr>
                <a:spLocks noChangeArrowheads="1"/>
              </p:cNvSpPr>
              <p:nvPr/>
            </p:nvSpPr>
            <p:spPr bwMode="auto">
              <a:xfrm>
                <a:off x="4399" y="3814"/>
                <a:ext cx="4" cy="38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9" name="Line 755"/>
              <p:cNvSpPr>
                <a:spLocks noChangeShapeType="1"/>
              </p:cNvSpPr>
              <p:nvPr/>
            </p:nvSpPr>
            <p:spPr bwMode="auto">
              <a:xfrm>
                <a:off x="0" y="3814"/>
                <a:ext cx="1" cy="506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0" name="Rectangle 756"/>
              <p:cNvSpPr>
                <a:spLocks noChangeArrowheads="1"/>
              </p:cNvSpPr>
              <p:nvPr/>
            </p:nvSpPr>
            <p:spPr bwMode="auto">
              <a:xfrm>
                <a:off x="0" y="3814"/>
                <a:ext cx="3" cy="509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1" name="Line 757"/>
              <p:cNvSpPr>
                <a:spLocks noChangeShapeType="1"/>
              </p:cNvSpPr>
              <p:nvPr/>
            </p:nvSpPr>
            <p:spPr bwMode="auto">
              <a:xfrm>
                <a:off x="100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2" name="Rectangle 758"/>
              <p:cNvSpPr>
                <a:spLocks noChangeArrowheads="1"/>
              </p:cNvSpPr>
              <p:nvPr/>
            </p:nvSpPr>
            <p:spPr bwMode="auto">
              <a:xfrm>
                <a:off x="100" y="4320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3" name="Line 759"/>
              <p:cNvSpPr>
                <a:spLocks noChangeShapeType="1"/>
              </p:cNvSpPr>
              <p:nvPr/>
            </p:nvSpPr>
            <p:spPr bwMode="auto">
              <a:xfrm>
                <a:off x="670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4" name="Rectangle 760"/>
              <p:cNvSpPr>
                <a:spLocks noChangeArrowheads="1"/>
              </p:cNvSpPr>
              <p:nvPr/>
            </p:nvSpPr>
            <p:spPr bwMode="auto">
              <a:xfrm>
                <a:off x="670" y="4320"/>
                <a:ext cx="4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5" name="Line 761"/>
              <p:cNvSpPr>
                <a:spLocks noChangeShapeType="1"/>
              </p:cNvSpPr>
              <p:nvPr/>
            </p:nvSpPr>
            <p:spPr bwMode="auto">
              <a:xfrm>
                <a:off x="1167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6" name="Rectangle 762"/>
              <p:cNvSpPr>
                <a:spLocks noChangeArrowheads="1"/>
              </p:cNvSpPr>
              <p:nvPr/>
            </p:nvSpPr>
            <p:spPr bwMode="auto">
              <a:xfrm>
                <a:off x="1167" y="4320"/>
                <a:ext cx="4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7" name="Line 763"/>
              <p:cNvSpPr>
                <a:spLocks noChangeShapeType="1"/>
              </p:cNvSpPr>
              <p:nvPr/>
            </p:nvSpPr>
            <p:spPr bwMode="auto">
              <a:xfrm>
                <a:off x="1541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8" name="Rectangle 764"/>
              <p:cNvSpPr>
                <a:spLocks noChangeArrowheads="1"/>
              </p:cNvSpPr>
              <p:nvPr/>
            </p:nvSpPr>
            <p:spPr bwMode="auto">
              <a:xfrm>
                <a:off x="1541" y="4320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9" name="Line 765"/>
              <p:cNvSpPr>
                <a:spLocks noChangeShapeType="1"/>
              </p:cNvSpPr>
              <p:nvPr/>
            </p:nvSpPr>
            <p:spPr bwMode="auto">
              <a:xfrm>
                <a:off x="1914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0" name="Rectangle 766"/>
              <p:cNvSpPr>
                <a:spLocks noChangeArrowheads="1"/>
              </p:cNvSpPr>
              <p:nvPr/>
            </p:nvSpPr>
            <p:spPr bwMode="auto">
              <a:xfrm>
                <a:off x="1914" y="4320"/>
                <a:ext cx="4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1" name="Line 767"/>
              <p:cNvSpPr>
                <a:spLocks noChangeShapeType="1"/>
              </p:cNvSpPr>
              <p:nvPr/>
            </p:nvSpPr>
            <p:spPr bwMode="auto">
              <a:xfrm>
                <a:off x="2288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2" name="Rectangle 768"/>
              <p:cNvSpPr>
                <a:spLocks noChangeArrowheads="1"/>
              </p:cNvSpPr>
              <p:nvPr/>
            </p:nvSpPr>
            <p:spPr bwMode="auto">
              <a:xfrm>
                <a:off x="2288" y="4320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3" name="Line 769"/>
              <p:cNvSpPr>
                <a:spLocks noChangeShapeType="1"/>
              </p:cNvSpPr>
              <p:nvPr/>
            </p:nvSpPr>
            <p:spPr bwMode="auto">
              <a:xfrm>
                <a:off x="2662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4" name="Rectangle 770"/>
              <p:cNvSpPr>
                <a:spLocks noChangeArrowheads="1"/>
              </p:cNvSpPr>
              <p:nvPr/>
            </p:nvSpPr>
            <p:spPr bwMode="auto">
              <a:xfrm>
                <a:off x="2662" y="4320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5" name="Line 771"/>
              <p:cNvSpPr>
                <a:spLocks noChangeShapeType="1"/>
              </p:cNvSpPr>
              <p:nvPr/>
            </p:nvSpPr>
            <p:spPr bwMode="auto">
              <a:xfrm>
                <a:off x="3035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6" name="Rectangle 772"/>
              <p:cNvSpPr>
                <a:spLocks noChangeArrowheads="1"/>
              </p:cNvSpPr>
              <p:nvPr/>
            </p:nvSpPr>
            <p:spPr bwMode="auto">
              <a:xfrm>
                <a:off x="3035" y="4320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7" name="Line 773"/>
              <p:cNvSpPr>
                <a:spLocks noChangeShapeType="1"/>
              </p:cNvSpPr>
              <p:nvPr/>
            </p:nvSpPr>
            <p:spPr bwMode="auto">
              <a:xfrm>
                <a:off x="3409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8" name="Rectangle 774"/>
              <p:cNvSpPr>
                <a:spLocks noChangeArrowheads="1"/>
              </p:cNvSpPr>
              <p:nvPr/>
            </p:nvSpPr>
            <p:spPr bwMode="auto">
              <a:xfrm>
                <a:off x="3409" y="4320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9" name="Line 775"/>
              <p:cNvSpPr>
                <a:spLocks noChangeShapeType="1"/>
              </p:cNvSpPr>
              <p:nvPr/>
            </p:nvSpPr>
            <p:spPr bwMode="auto">
              <a:xfrm>
                <a:off x="3782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0" name="Rectangle 776"/>
              <p:cNvSpPr>
                <a:spLocks noChangeArrowheads="1"/>
              </p:cNvSpPr>
              <p:nvPr/>
            </p:nvSpPr>
            <p:spPr bwMode="auto">
              <a:xfrm>
                <a:off x="3782" y="4320"/>
                <a:ext cx="4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1" name="Line 777"/>
              <p:cNvSpPr>
                <a:spLocks noChangeShapeType="1"/>
              </p:cNvSpPr>
              <p:nvPr/>
            </p:nvSpPr>
            <p:spPr bwMode="auto">
              <a:xfrm>
                <a:off x="4399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2" name="Rectangle 778"/>
              <p:cNvSpPr>
                <a:spLocks noChangeArrowheads="1"/>
              </p:cNvSpPr>
              <p:nvPr/>
            </p:nvSpPr>
            <p:spPr bwMode="auto">
              <a:xfrm>
                <a:off x="4399" y="4320"/>
                <a:ext cx="4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3" name="Line 779"/>
              <p:cNvSpPr>
                <a:spLocks noChangeShapeType="1"/>
              </p:cNvSpPr>
              <p:nvPr/>
            </p:nvSpPr>
            <p:spPr bwMode="auto">
              <a:xfrm>
                <a:off x="5073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4" name="Rectangle 780"/>
              <p:cNvSpPr>
                <a:spLocks noChangeArrowheads="1"/>
              </p:cNvSpPr>
              <p:nvPr/>
            </p:nvSpPr>
            <p:spPr bwMode="auto">
              <a:xfrm>
                <a:off x="5073" y="4320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5" name="Line 781"/>
              <p:cNvSpPr>
                <a:spLocks noChangeShapeType="1"/>
              </p:cNvSpPr>
              <p:nvPr/>
            </p:nvSpPr>
            <p:spPr bwMode="auto">
              <a:xfrm>
                <a:off x="5473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6" name="Rectangle 782"/>
              <p:cNvSpPr>
                <a:spLocks noChangeArrowheads="1"/>
              </p:cNvSpPr>
              <p:nvPr/>
            </p:nvSpPr>
            <p:spPr bwMode="auto">
              <a:xfrm>
                <a:off x="5473" y="4320"/>
                <a:ext cx="4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7" name="Line 783"/>
              <p:cNvSpPr>
                <a:spLocks noChangeShapeType="1"/>
              </p:cNvSpPr>
              <p:nvPr/>
            </p:nvSpPr>
            <p:spPr bwMode="auto">
              <a:xfrm>
                <a:off x="5757" y="4203"/>
                <a:ext cx="1" cy="117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8" name="Rectangle 784"/>
              <p:cNvSpPr>
                <a:spLocks noChangeArrowheads="1"/>
              </p:cNvSpPr>
              <p:nvPr/>
            </p:nvSpPr>
            <p:spPr bwMode="auto">
              <a:xfrm>
                <a:off x="5757" y="4203"/>
                <a:ext cx="3" cy="120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9" name="Line 785"/>
              <p:cNvSpPr>
                <a:spLocks noChangeShapeType="1"/>
              </p:cNvSpPr>
              <p:nvPr/>
            </p:nvSpPr>
            <p:spPr bwMode="auto">
              <a:xfrm>
                <a:off x="5760" y="8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0" name="Rectangle 786"/>
              <p:cNvSpPr>
                <a:spLocks noChangeArrowheads="1"/>
              </p:cNvSpPr>
              <p:nvPr/>
            </p:nvSpPr>
            <p:spPr bwMode="auto">
              <a:xfrm>
                <a:off x="5760" y="813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1" name="Line 787"/>
              <p:cNvSpPr>
                <a:spLocks noChangeShapeType="1"/>
              </p:cNvSpPr>
              <p:nvPr/>
            </p:nvSpPr>
            <p:spPr bwMode="auto">
              <a:xfrm>
                <a:off x="5760" y="8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2" name="Rectangle 788"/>
              <p:cNvSpPr>
                <a:spLocks noChangeArrowheads="1"/>
              </p:cNvSpPr>
              <p:nvPr/>
            </p:nvSpPr>
            <p:spPr bwMode="auto">
              <a:xfrm>
                <a:off x="5760" y="885"/>
                <a:ext cx="3" cy="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3" name="Line 789"/>
              <p:cNvSpPr>
                <a:spLocks noChangeShapeType="1"/>
              </p:cNvSpPr>
              <p:nvPr/>
            </p:nvSpPr>
            <p:spPr bwMode="auto">
              <a:xfrm>
                <a:off x="0" y="953"/>
                <a:ext cx="5760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4" name="Rectangle 790"/>
              <p:cNvSpPr>
                <a:spLocks noChangeArrowheads="1"/>
              </p:cNvSpPr>
              <p:nvPr/>
            </p:nvSpPr>
            <p:spPr bwMode="auto">
              <a:xfrm>
                <a:off x="0" y="953"/>
                <a:ext cx="576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5" name="Line 791"/>
              <p:cNvSpPr>
                <a:spLocks noChangeShapeType="1"/>
              </p:cNvSpPr>
              <p:nvPr/>
            </p:nvSpPr>
            <p:spPr bwMode="auto">
              <a:xfrm>
                <a:off x="0" y="1008"/>
                <a:ext cx="5760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6" name="Rectangle 792"/>
              <p:cNvSpPr>
                <a:spLocks noChangeArrowheads="1"/>
              </p:cNvSpPr>
              <p:nvPr/>
            </p:nvSpPr>
            <p:spPr bwMode="auto">
              <a:xfrm>
                <a:off x="0" y="1008"/>
                <a:ext cx="5763" cy="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7" name="Line 793"/>
              <p:cNvSpPr>
                <a:spLocks noChangeShapeType="1"/>
              </p:cNvSpPr>
              <p:nvPr/>
            </p:nvSpPr>
            <p:spPr bwMode="auto">
              <a:xfrm>
                <a:off x="4403" y="1062"/>
                <a:ext cx="1357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8" name="Rectangle 794"/>
              <p:cNvSpPr>
                <a:spLocks noChangeArrowheads="1"/>
              </p:cNvSpPr>
              <p:nvPr/>
            </p:nvSpPr>
            <p:spPr bwMode="auto">
              <a:xfrm>
                <a:off x="4403" y="1062"/>
                <a:ext cx="1360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9" name="Line 795"/>
              <p:cNvSpPr>
                <a:spLocks noChangeShapeType="1"/>
              </p:cNvSpPr>
              <p:nvPr/>
            </p:nvSpPr>
            <p:spPr bwMode="auto">
              <a:xfrm>
                <a:off x="4403" y="1153"/>
                <a:ext cx="1357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0" name="Rectangle 796"/>
              <p:cNvSpPr>
                <a:spLocks noChangeArrowheads="1"/>
              </p:cNvSpPr>
              <p:nvPr/>
            </p:nvSpPr>
            <p:spPr bwMode="auto">
              <a:xfrm>
                <a:off x="4403" y="1153"/>
                <a:ext cx="1360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1" name="Line 797"/>
              <p:cNvSpPr>
                <a:spLocks noChangeShapeType="1"/>
              </p:cNvSpPr>
              <p:nvPr/>
            </p:nvSpPr>
            <p:spPr bwMode="auto">
              <a:xfrm>
                <a:off x="0" y="1211"/>
                <a:ext cx="5760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2" name="Rectangle 798"/>
              <p:cNvSpPr>
                <a:spLocks noChangeArrowheads="1"/>
              </p:cNvSpPr>
              <p:nvPr/>
            </p:nvSpPr>
            <p:spPr bwMode="auto">
              <a:xfrm>
                <a:off x="0" y="1211"/>
                <a:ext cx="5763" cy="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3" name="Line 799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60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4" name="Rectangle 800"/>
              <p:cNvSpPr>
                <a:spLocks noChangeArrowheads="1"/>
              </p:cNvSpPr>
              <p:nvPr/>
            </p:nvSpPr>
            <p:spPr bwMode="auto">
              <a:xfrm>
                <a:off x="0" y="1296"/>
                <a:ext cx="576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5" name="Line 801"/>
              <p:cNvSpPr>
                <a:spLocks noChangeShapeType="1"/>
              </p:cNvSpPr>
              <p:nvPr/>
            </p:nvSpPr>
            <p:spPr bwMode="auto">
              <a:xfrm>
                <a:off x="0" y="1365"/>
                <a:ext cx="5760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6" name="Rectangle 802"/>
              <p:cNvSpPr>
                <a:spLocks noChangeArrowheads="1"/>
              </p:cNvSpPr>
              <p:nvPr/>
            </p:nvSpPr>
            <p:spPr bwMode="auto">
              <a:xfrm>
                <a:off x="0" y="1365"/>
                <a:ext cx="576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7" name="Line 803"/>
              <p:cNvSpPr>
                <a:spLocks noChangeShapeType="1"/>
              </p:cNvSpPr>
              <p:nvPr/>
            </p:nvSpPr>
            <p:spPr bwMode="auto">
              <a:xfrm>
                <a:off x="5760" y="14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8" name="Rectangle 804"/>
              <p:cNvSpPr>
                <a:spLocks noChangeArrowheads="1"/>
              </p:cNvSpPr>
              <p:nvPr/>
            </p:nvSpPr>
            <p:spPr bwMode="auto">
              <a:xfrm>
                <a:off x="5760" y="1419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9" name="Line 805"/>
              <p:cNvSpPr>
                <a:spLocks noChangeShapeType="1"/>
              </p:cNvSpPr>
              <p:nvPr/>
            </p:nvSpPr>
            <p:spPr bwMode="auto">
              <a:xfrm>
                <a:off x="5760" y="14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0" name="Rectangle 806"/>
              <p:cNvSpPr>
                <a:spLocks noChangeArrowheads="1"/>
              </p:cNvSpPr>
              <p:nvPr/>
            </p:nvSpPr>
            <p:spPr bwMode="auto">
              <a:xfrm>
                <a:off x="5760" y="1497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1" name="Line 807"/>
              <p:cNvSpPr>
                <a:spLocks noChangeShapeType="1"/>
              </p:cNvSpPr>
              <p:nvPr/>
            </p:nvSpPr>
            <p:spPr bwMode="auto">
              <a:xfrm>
                <a:off x="5760" y="15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2" name="Rectangle 808"/>
              <p:cNvSpPr>
                <a:spLocks noChangeArrowheads="1"/>
              </p:cNvSpPr>
              <p:nvPr/>
            </p:nvSpPr>
            <p:spPr bwMode="auto">
              <a:xfrm>
                <a:off x="5760" y="1574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3" name="Line 809"/>
              <p:cNvSpPr>
                <a:spLocks noChangeShapeType="1"/>
              </p:cNvSpPr>
              <p:nvPr/>
            </p:nvSpPr>
            <p:spPr bwMode="auto">
              <a:xfrm>
                <a:off x="5760" y="18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4" name="Rectangle 810"/>
              <p:cNvSpPr>
                <a:spLocks noChangeArrowheads="1"/>
              </p:cNvSpPr>
              <p:nvPr/>
            </p:nvSpPr>
            <p:spPr bwMode="auto">
              <a:xfrm>
                <a:off x="5760" y="1823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5" name="Line 811"/>
              <p:cNvSpPr>
                <a:spLocks noChangeShapeType="1"/>
              </p:cNvSpPr>
              <p:nvPr/>
            </p:nvSpPr>
            <p:spPr bwMode="auto">
              <a:xfrm>
                <a:off x="5760" y="19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6" name="Rectangle 812"/>
              <p:cNvSpPr>
                <a:spLocks noChangeArrowheads="1"/>
              </p:cNvSpPr>
              <p:nvPr/>
            </p:nvSpPr>
            <p:spPr bwMode="auto">
              <a:xfrm>
                <a:off x="5760" y="1911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7" name="Line 813"/>
              <p:cNvSpPr>
                <a:spLocks noChangeShapeType="1"/>
              </p:cNvSpPr>
              <p:nvPr/>
            </p:nvSpPr>
            <p:spPr bwMode="auto">
              <a:xfrm>
                <a:off x="5760" y="20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8" name="Rectangle 814"/>
              <p:cNvSpPr>
                <a:spLocks noChangeArrowheads="1"/>
              </p:cNvSpPr>
              <p:nvPr/>
            </p:nvSpPr>
            <p:spPr bwMode="auto">
              <a:xfrm>
                <a:off x="5760" y="2032"/>
                <a:ext cx="3" cy="2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9" name="Line 815"/>
              <p:cNvSpPr>
                <a:spLocks noChangeShapeType="1"/>
              </p:cNvSpPr>
              <p:nvPr/>
            </p:nvSpPr>
            <p:spPr bwMode="auto">
              <a:xfrm>
                <a:off x="5760" y="21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0" name="Rectangle 816"/>
              <p:cNvSpPr>
                <a:spLocks noChangeArrowheads="1"/>
              </p:cNvSpPr>
              <p:nvPr/>
            </p:nvSpPr>
            <p:spPr bwMode="auto">
              <a:xfrm>
                <a:off x="5760" y="2126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1" name="Line 817"/>
              <p:cNvSpPr>
                <a:spLocks noChangeShapeType="1"/>
              </p:cNvSpPr>
              <p:nvPr/>
            </p:nvSpPr>
            <p:spPr bwMode="auto">
              <a:xfrm>
                <a:off x="5760" y="22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2" name="Rectangle 818"/>
              <p:cNvSpPr>
                <a:spLocks noChangeArrowheads="1"/>
              </p:cNvSpPr>
              <p:nvPr/>
            </p:nvSpPr>
            <p:spPr bwMode="auto">
              <a:xfrm>
                <a:off x="5760" y="2246"/>
                <a:ext cx="3" cy="3"/>
              </a:xfrm>
              <a:prstGeom prst="rect">
                <a:avLst/>
              </a:prstGeom>
              <a:solidFill>
                <a:srgbClr val="DADC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3" name="Line 819"/>
              <p:cNvSpPr>
                <a:spLocks noChangeShapeType="1"/>
              </p:cNvSpPr>
              <p:nvPr/>
            </p:nvSpPr>
            <p:spPr bwMode="auto">
              <a:xfrm>
                <a:off x="5760" y="23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857" name="Rectangle 821"/>
            <p:cNvSpPr>
              <a:spLocks noChangeArrowheads="1"/>
            </p:cNvSpPr>
            <p:nvPr/>
          </p:nvSpPr>
          <p:spPr bwMode="auto">
            <a:xfrm>
              <a:off x="5760" y="2366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58" name="Line 822"/>
            <p:cNvSpPr>
              <a:spLocks noChangeShapeType="1"/>
            </p:cNvSpPr>
            <p:nvPr/>
          </p:nvSpPr>
          <p:spPr bwMode="auto">
            <a:xfrm>
              <a:off x="5760" y="248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59" name="Rectangle 823"/>
            <p:cNvSpPr>
              <a:spLocks noChangeArrowheads="1"/>
            </p:cNvSpPr>
            <p:nvPr/>
          </p:nvSpPr>
          <p:spPr bwMode="auto">
            <a:xfrm>
              <a:off x="5760" y="2486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0" name="Line 824"/>
            <p:cNvSpPr>
              <a:spLocks noChangeShapeType="1"/>
            </p:cNvSpPr>
            <p:nvPr/>
          </p:nvSpPr>
          <p:spPr bwMode="auto">
            <a:xfrm>
              <a:off x="5760" y="260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1" name="Rectangle 825"/>
            <p:cNvSpPr>
              <a:spLocks noChangeArrowheads="1"/>
            </p:cNvSpPr>
            <p:nvPr/>
          </p:nvSpPr>
          <p:spPr bwMode="auto">
            <a:xfrm>
              <a:off x="5760" y="2607"/>
              <a:ext cx="3" cy="2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2" name="Line 826"/>
            <p:cNvSpPr>
              <a:spLocks noChangeShapeType="1"/>
            </p:cNvSpPr>
            <p:nvPr/>
          </p:nvSpPr>
          <p:spPr bwMode="auto">
            <a:xfrm>
              <a:off x="5760" y="272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3" name="Rectangle 827"/>
            <p:cNvSpPr>
              <a:spLocks noChangeArrowheads="1"/>
            </p:cNvSpPr>
            <p:nvPr/>
          </p:nvSpPr>
          <p:spPr bwMode="auto">
            <a:xfrm>
              <a:off x="5760" y="2727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4" name="Line 828"/>
            <p:cNvSpPr>
              <a:spLocks noChangeShapeType="1"/>
            </p:cNvSpPr>
            <p:nvPr/>
          </p:nvSpPr>
          <p:spPr bwMode="auto">
            <a:xfrm>
              <a:off x="5760" y="284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5" name="Rectangle 829"/>
            <p:cNvSpPr>
              <a:spLocks noChangeArrowheads="1"/>
            </p:cNvSpPr>
            <p:nvPr/>
          </p:nvSpPr>
          <p:spPr bwMode="auto">
            <a:xfrm>
              <a:off x="5760" y="2847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6" name="Line 830"/>
            <p:cNvSpPr>
              <a:spLocks noChangeShapeType="1"/>
            </p:cNvSpPr>
            <p:nvPr/>
          </p:nvSpPr>
          <p:spPr bwMode="auto">
            <a:xfrm>
              <a:off x="5760" y="294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7" name="Rectangle 831"/>
            <p:cNvSpPr>
              <a:spLocks noChangeArrowheads="1"/>
            </p:cNvSpPr>
            <p:nvPr/>
          </p:nvSpPr>
          <p:spPr bwMode="auto">
            <a:xfrm>
              <a:off x="5760" y="2941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8" name="Line 832"/>
            <p:cNvSpPr>
              <a:spLocks noChangeShapeType="1"/>
            </p:cNvSpPr>
            <p:nvPr/>
          </p:nvSpPr>
          <p:spPr bwMode="auto">
            <a:xfrm>
              <a:off x="5760" y="306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9" name="Rectangle 833"/>
            <p:cNvSpPr>
              <a:spLocks noChangeArrowheads="1"/>
            </p:cNvSpPr>
            <p:nvPr/>
          </p:nvSpPr>
          <p:spPr bwMode="auto">
            <a:xfrm>
              <a:off x="5760" y="3061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0" name="Line 834"/>
            <p:cNvSpPr>
              <a:spLocks noChangeShapeType="1"/>
            </p:cNvSpPr>
            <p:nvPr/>
          </p:nvSpPr>
          <p:spPr bwMode="auto">
            <a:xfrm>
              <a:off x="5760" y="327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1" name="Rectangle 835"/>
            <p:cNvSpPr>
              <a:spLocks noChangeArrowheads="1"/>
            </p:cNvSpPr>
            <p:nvPr/>
          </p:nvSpPr>
          <p:spPr bwMode="auto">
            <a:xfrm>
              <a:off x="5760" y="3279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2" name="Line 836"/>
            <p:cNvSpPr>
              <a:spLocks noChangeShapeType="1"/>
            </p:cNvSpPr>
            <p:nvPr/>
          </p:nvSpPr>
          <p:spPr bwMode="auto">
            <a:xfrm>
              <a:off x="5760" y="339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3" name="Rectangle 837"/>
            <p:cNvSpPr>
              <a:spLocks noChangeArrowheads="1"/>
            </p:cNvSpPr>
            <p:nvPr/>
          </p:nvSpPr>
          <p:spPr bwMode="auto">
            <a:xfrm>
              <a:off x="5760" y="3393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4" name="Line 838"/>
            <p:cNvSpPr>
              <a:spLocks noChangeShapeType="1"/>
            </p:cNvSpPr>
            <p:nvPr/>
          </p:nvSpPr>
          <p:spPr bwMode="auto">
            <a:xfrm>
              <a:off x="5760" y="357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5" name="Rectangle 839"/>
            <p:cNvSpPr>
              <a:spLocks noChangeArrowheads="1"/>
            </p:cNvSpPr>
            <p:nvPr/>
          </p:nvSpPr>
          <p:spPr bwMode="auto">
            <a:xfrm>
              <a:off x="5760" y="3573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6" name="Line 840"/>
            <p:cNvSpPr>
              <a:spLocks noChangeShapeType="1"/>
            </p:cNvSpPr>
            <p:nvPr/>
          </p:nvSpPr>
          <p:spPr bwMode="auto">
            <a:xfrm>
              <a:off x="0" y="3874"/>
              <a:ext cx="5760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7" name="Rectangle 841"/>
            <p:cNvSpPr>
              <a:spLocks noChangeArrowheads="1"/>
            </p:cNvSpPr>
            <p:nvPr/>
          </p:nvSpPr>
          <p:spPr bwMode="auto">
            <a:xfrm>
              <a:off x="0" y="3874"/>
              <a:ext cx="576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8" name="Line 842"/>
            <p:cNvSpPr>
              <a:spLocks noChangeShapeType="1"/>
            </p:cNvSpPr>
            <p:nvPr/>
          </p:nvSpPr>
          <p:spPr bwMode="auto">
            <a:xfrm>
              <a:off x="0" y="3928"/>
              <a:ext cx="5760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9" name="Rectangle 843"/>
            <p:cNvSpPr>
              <a:spLocks noChangeArrowheads="1"/>
            </p:cNvSpPr>
            <p:nvPr/>
          </p:nvSpPr>
          <p:spPr bwMode="auto">
            <a:xfrm>
              <a:off x="0" y="3928"/>
              <a:ext cx="576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0" name="Line 844"/>
            <p:cNvSpPr>
              <a:spLocks noChangeShapeType="1"/>
            </p:cNvSpPr>
            <p:nvPr/>
          </p:nvSpPr>
          <p:spPr bwMode="auto">
            <a:xfrm>
              <a:off x="0" y="3982"/>
              <a:ext cx="5760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1" name="Rectangle 845"/>
            <p:cNvSpPr>
              <a:spLocks noChangeArrowheads="1"/>
            </p:cNvSpPr>
            <p:nvPr/>
          </p:nvSpPr>
          <p:spPr bwMode="auto">
            <a:xfrm>
              <a:off x="0" y="3982"/>
              <a:ext cx="576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2" name="Line 846"/>
            <p:cNvSpPr>
              <a:spLocks noChangeShapeType="1"/>
            </p:cNvSpPr>
            <p:nvPr/>
          </p:nvSpPr>
          <p:spPr bwMode="auto">
            <a:xfrm>
              <a:off x="5760" y="403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3" name="Rectangle 847"/>
            <p:cNvSpPr>
              <a:spLocks noChangeArrowheads="1"/>
            </p:cNvSpPr>
            <p:nvPr/>
          </p:nvSpPr>
          <p:spPr bwMode="auto">
            <a:xfrm>
              <a:off x="5760" y="4037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4" name="Line 848"/>
            <p:cNvSpPr>
              <a:spLocks noChangeShapeType="1"/>
            </p:cNvSpPr>
            <p:nvPr/>
          </p:nvSpPr>
          <p:spPr bwMode="auto">
            <a:xfrm>
              <a:off x="5760" y="413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5" name="Rectangle 849"/>
            <p:cNvSpPr>
              <a:spLocks noChangeArrowheads="1"/>
            </p:cNvSpPr>
            <p:nvPr/>
          </p:nvSpPr>
          <p:spPr bwMode="auto">
            <a:xfrm>
              <a:off x="5760" y="4131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6" name="Line 850"/>
            <p:cNvSpPr>
              <a:spLocks noChangeShapeType="1"/>
            </p:cNvSpPr>
            <p:nvPr/>
          </p:nvSpPr>
          <p:spPr bwMode="auto">
            <a:xfrm>
              <a:off x="5760" y="420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7" name="Rectangle 851"/>
            <p:cNvSpPr>
              <a:spLocks noChangeArrowheads="1"/>
            </p:cNvSpPr>
            <p:nvPr/>
          </p:nvSpPr>
          <p:spPr bwMode="auto">
            <a:xfrm>
              <a:off x="5760" y="4200"/>
              <a:ext cx="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8" name="Line 852"/>
            <p:cNvSpPr>
              <a:spLocks noChangeShapeType="1"/>
            </p:cNvSpPr>
            <p:nvPr/>
          </p:nvSpPr>
          <p:spPr bwMode="auto">
            <a:xfrm>
              <a:off x="0" y="4317"/>
              <a:ext cx="5760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9" name="Rectangle 853"/>
            <p:cNvSpPr>
              <a:spLocks noChangeArrowheads="1"/>
            </p:cNvSpPr>
            <p:nvPr/>
          </p:nvSpPr>
          <p:spPr bwMode="auto">
            <a:xfrm>
              <a:off x="0" y="4317"/>
              <a:ext cx="5763" cy="3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0" name="Rectangle 854"/>
            <p:cNvSpPr>
              <a:spLocks noChangeArrowheads="1"/>
            </p:cNvSpPr>
            <p:nvPr/>
          </p:nvSpPr>
          <p:spPr bwMode="auto">
            <a:xfrm>
              <a:off x="-3" y="810"/>
              <a:ext cx="5766" cy="9"/>
            </a:xfrm>
            <a:prstGeom prst="rect">
              <a:avLst/>
            </a:prstGeom>
            <a:solidFill>
              <a:srgbClr val="0000D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1" name="Rectangle 855"/>
            <p:cNvSpPr>
              <a:spLocks noChangeArrowheads="1"/>
            </p:cNvSpPr>
            <p:nvPr/>
          </p:nvSpPr>
          <p:spPr bwMode="auto">
            <a:xfrm>
              <a:off x="-3" y="4314"/>
              <a:ext cx="5766" cy="9"/>
            </a:xfrm>
            <a:prstGeom prst="rect">
              <a:avLst/>
            </a:prstGeom>
            <a:solidFill>
              <a:srgbClr val="0000D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2" name="Rectangle 856"/>
            <p:cNvSpPr>
              <a:spLocks noChangeArrowheads="1"/>
            </p:cNvSpPr>
            <p:nvPr/>
          </p:nvSpPr>
          <p:spPr bwMode="auto">
            <a:xfrm>
              <a:off x="-3" y="810"/>
              <a:ext cx="10" cy="3513"/>
            </a:xfrm>
            <a:prstGeom prst="rect">
              <a:avLst/>
            </a:prstGeom>
            <a:solidFill>
              <a:srgbClr val="0000D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3" name="Rectangle 857"/>
            <p:cNvSpPr>
              <a:spLocks noChangeArrowheads="1"/>
            </p:cNvSpPr>
            <p:nvPr/>
          </p:nvSpPr>
          <p:spPr bwMode="auto">
            <a:xfrm>
              <a:off x="5753" y="810"/>
              <a:ext cx="10" cy="3513"/>
            </a:xfrm>
            <a:prstGeom prst="rect">
              <a:avLst/>
            </a:prstGeom>
            <a:solidFill>
              <a:srgbClr val="0000D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694" name="1693 Llamada rectangular redondeada"/>
          <p:cNvSpPr/>
          <p:nvPr/>
        </p:nvSpPr>
        <p:spPr>
          <a:xfrm>
            <a:off x="1317352" y="3451225"/>
            <a:ext cx="1728192" cy="857256"/>
          </a:xfrm>
          <a:prstGeom prst="wedgeRoundRectCallout">
            <a:avLst>
              <a:gd name="adj1" fmla="val -60111"/>
              <a:gd name="adj2" fmla="val -7630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solidFill>
                  <a:prstClr val="white"/>
                </a:solidFill>
                <a:latin typeface="Candara" pitchFamily="34" charset="0"/>
              </a:rPr>
              <a:t>Enumerar </a:t>
            </a:r>
            <a:r>
              <a:rPr lang="es-PE" sz="1400" dirty="0" smtClean="0">
                <a:solidFill>
                  <a:prstClr val="white"/>
                </a:solidFill>
                <a:latin typeface="Candara" pitchFamily="34" charset="0"/>
              </a:rPr>
              <a:t>actividades para </a:t>
            </a:r>
            <a:r>
              <a:rPr lang="es-PE" sz="1400" dirty="0">
                <a:solidFill>
                  <a:prstClr val="white"/>
                </a:solidFill>
                <a:latin typeface="Candara" pitchFamily="34" charset="0"/>
              </a:rPr>
              <a:t>ordenar trabajo</a:t>
            </a:r>
            <a:endParaRPr lang="es-PE" sz="1400" b="1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1695" name="1694 Llamada rectangular redondeada"/>
          <p:cNvSpPr/>
          <p:nvPr/>
        </p:nvSpPr>
        <p:spPr>
          <a:xfrm>
            <a:off x="3333576" y="5611465"/>
            <a:ext cx="2735606" cy="720080"/>
          </a:xfrm>
          <a:prstGeom prst="wedgeRoundRectCallout">
            <a:avLst>
              <a:gd name="adj1" fmla="val -97065"/>
              <a:gd name="adj2" fmla="val -6054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prstClr val="white"/>
                </a:solidFill>
                <a:latin typeface="Candara" pitchFamily="34" charset="0"/>
              </a:rPr>
              <a:t>Mencionar las dificultades por las que no se </a:t>
            </a:r>
            <a:r>
              <a:rPr lang="es-PE" sz="1200" b="1" dirty="0">
                <a:solidFill>
                  <a:prstClr val="white"/>
                </a:solidFill>
                <a:latin typeface="Candara" pitchFamily="34" charset="0"/>
              </a:rPr>
              <a:t>logro</a:t>
            </a:r>
            <a:r>
              <a:rPr lang="es-PE" sz="1200" dirty="0">
                <a:solidFill>
                  <a:prstClr val="white"/>
                </a:solidFill>
                <a:latin typeface="Candara" pitchFamily="34" charset="0"/>
              </a:rPr>
              <a:t> las metas en el trimestre, y las </a:t>
            </a:r>
            <a:r>
              <a:rPr lang="es-PE" sz="1200" b="1" dirty="0">
                <a:solidFill>
                  <a:prstClr val="white"/>
                </a:solidFill>
                <a:latin typeface="Candara" pitchFamily="34" charset="0"/>
              </a:rPr>
              <a:t>acciones correctivas </a:t>
            </a:r>
            <a:r>
              <a:rPr lang="es-PE" sz="1200" dirty="0">
                <a:solidFill>
                  <a:prstClr val="white"/>
                </a:solidFill>
                <a:latin typeface="Candara" pitchFamily="34" charset="0"/>
              </a:rPr>
              <a:t>tomadas</a:t>
            </a:r>
            <a:endParaRPr lang="es-PE" sz="1200" b="1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1696" name="1695 Llamada rectangular redondeada"/>
          <p:cNvSpPr/>
          <p:nvPr/>
        </p:nvSpPr>
        <p:spPr>
          <a:xfrm>
            <a:off x="6069182" y="4984700"/>
            <a:ext cx="2160938" cy="801754"/>
          </a:xfrm>
          <a:prstGeom prst="wedgeRoundRectCallout">
            <a:avLst>
              <a:gd name="adj1" fmla="val -41703"/>
              <a:gd name="adj2" fmla="val -231178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prstClr val="white"/>
                </a:solidFill>
                <a:latin typeface="Candara" pitchFamily="34" charset="0"/>
              </a:rPr>
              <a:t>Los </a:t>
            </a:r>
            <a:r>
              <a:rPr lang="es-PE" sz="1200" b="1" dirty="0">
                <a:solidFill>
                  <a:prstClr val="white"/>
                </a:solidFill>
                <a:latin typeface="Candara" pitchFamily="34" charset="0"/>
              </a:rPr>
              <a:t>medios de verificación </a:t>
            </a:r>
            <a:r>
              <a:rPr lang="es-PE" sz="1200" dirty="0">
                <a:solidFill>
                  <a:prstClr val="white"/>
                </a:solidFill>
                <a:latin typeface="Candara" pitchFamily="34" charset="0"/>
              </a:rPr>
              <a:t>también podrán ser adjuntados en digital en el aplicativo</a:t>
            </a:r>
            <a:endParaRPr lang="es-PE" sz="1200" b="1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169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73863" y="6356350"/>
            <a:ext cx="2133600" cy="365125"/>
          </a:xfrm>
        </p:spPr>
        <p:txBody>
          <a:bodyPr/>
          <a:lstStyle/>
          <a:p>
            <a:pPr>
              <a:defRPr/>
            </a:pPr>
            <a:fld id="{CF53ECDF-6BF9-49F8-8D1E-439130B64E5F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76200"/>
            <a:ext cx="8486804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dirty="0" smtClean="0">
                <a:solidFill>
                  <a:schemeClr val="tx1"/>
                </a:solidFill>
              </a:rPr>
              <a:t>Formato para evaluación semestral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33E53-66AC-449F-BDB0-73383C92FF6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3" y="1397000"/>
          <a:ext cx="8715450" cy="5643862"/>
        </p:xfrm>
        <a:graphic>
          <a:graphicData uri="http://schemas.openxmlformats.org/drawingml/2006/table">
            <a:tbl>
              <a:tblPr/>
              <a:tblGrid>
                <a:gridCol w="581030"/>
                <a:gridCol w="581030"/>
                <a:gridCol w="581030"/>
                <a:gridCol w="581030"/>
                <a:gridCol w="581030"/>
                <a:gridCol w="581030"/>
                <a:gridCol w="581030"/>
                <a:gridCol w="581030"/>
                <a:gridCol w="581030"/>
                <a:gridCol w="581030"/>
                <a:gridCol w="581030"/>
                <a:gridCol w="581030"/>
                <a:gridCol w="581030"/>
                <a:gridCol w="581030"/>
                <a:gridCol w="581030"/>
              </a:tblGrid>
              <a:tr h="151537"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37"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37"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37"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2"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dirty="0">
                          <a:solidFill>
                            <a:srgbClr val="FFFF00"/>
                          </a:solidFill>
                          <a:latin typeface="Cambria"/>
                        </a:rPr>
                        <a:t>FORMATO 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71"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37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365F91"/>
                          </a:solidFill>
                          <a:latin typeface="Cambria"/>
                        </a:rPr>
                        <a:t>MATRIZ RESÚMEN DE LOGROS EN EL AÑO </a:t>
                      </a:r>
                      <a:r>
                        <a:rPr lang="es-PE" sz="1050" b="1" i="0" u="none" strike="noStrike" dirty="0" smtClean="0">
                          <a:solidFill>
                            <a:srgbClr val="365F91"/>
                          </a:solidFill>
                          <a:latin typeface="Cambria"/>
                        </a:rPr>
                        <a:t>2015</a:t>
                      </a:r>
                      <a:endParaRPr lang="es-PE" sz="1050" b="1" i="0" u="none" strike="noStrike" dirty="0">
                        <a:solidFill>
                          <a:srgbClr val="365F91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1537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UNIDAD ORGÁNICA: _______________________________________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40371"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488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Objetivo Estrategico</a:t>
                      </a:r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(de acuerdo a PEI 2011-2014)</a:t>
                      </a:r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67488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DIAGNOSTICO SITUACIONAL  </a:t>
                      </a:r>
                      <a:r>
                        <a:rPr lang="es-PE" sz="1000" b="1" i="0" u="none" strike="noStrike" dirty="0" smtClean="0">
                          <a:solidFill>
                            <a:srgbClr val="FFFFFF"/>
                          </a:solidFill>
                          <a:latin typeface="Cambria"/>
                        </a:rPr>
                        <a:t>2015 </a:t>
                      </a:r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(INTERNO)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9080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DEBILIDADES IDENTIFICADAS A INICIOS DE AÑO 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2015 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(Son las debilidades identificados en el Formato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Unico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POI 2014)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¿QUE MEDIDAS ADOPTÓ PARA REDUCIR ESTAS DEBILIDADES  COMO UNIDAD ORGANICA?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¿EN QUÉ MEDIDA REDUJO LAS DEBILIDADES IDENTIFICADAS A INICIOS DE AÑO 2014?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276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276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276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276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558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276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84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RESULTADOS DURANTE EL AÑO </a:t>
                      </a:r>
                      <a:r>
                        <a:rPr lang="es-PE" sz="1000" b="1" i="0" u="none" strike="noStrike" dirty="0" smtClean="0">
                          <a:solidFill>
                            <a:srgbClr val="FFFFFF"/>
                          </a:solidFill>
                          <a:latin typeface="Cambria"/>
                        </a:rPr>
                        <a:t>2015</a:t>
                      </a:r>
                      <a:endParaRPr lang="es-PE" sz="10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791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OBJETIVOS ESPECIFICOS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ACTIVIDADES/ PROYECTOS/ ESTUDIOS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TAREAS/ COMPONENTES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RESULTADOS OBTENIDOS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ACCIONES PENDIENTES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276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276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276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55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27610"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7610"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10"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71"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37"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659"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659"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659"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659"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37"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7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488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Nota: El presente formato tiene carácter de Declaración Jurada, por lo tanto deberá ser rellenado y sustentado con la debida responsabilidad del caso.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227" name="Text Box 1"/>
          <p:cNvSpPr txBox="1">
            <a:spLocks noChangeArrowheads="1"/>
          </p:cNvSpPr>
          <p:nvPr/>
        </p:nvSpPr>
        <p:spPr bwMode="auto">
          <a:xfrm>
            <a:off x="1500188" y="5643563"/>
            <a:ext cx="1830387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s-ES" sz="900">
                <a:solidFill>
                  <a:srgbClr val="000000"/>
                </a:solidFill>
                <a:cs typeface="Arial" pitchFamily="34" charset="0"/>
              </a:rPr>
              <a:t>_________________________</a:t>
            </a:r>
          </a:p>
          <a:p>
            <a:pPr rtl="1"/>
            <a:endParaRPr lang="es-ES" sz="900">
              <a:solidFill>
                <a:srgbClr val="000000"/>
              </a:solidFill>
              <a:cs typeface="Arial" pitchFamily="34" charset="0"/>
            </a:endParaRPr>
          </a:p>
          <a:p>
            <a:pPr algn="ctr" rtl="1"/>
            <a:r>
              <a:rPr lang="es-ES" sz="900">
                <a:solidFill>
                  <a:srgbClr val="000000"/>
                </a:solidFill>
                <a:cs typeface="Arial" pitchFamily="34" charset="0"/>
              </a:rPr>
              <a:t>Responsable Unidad Orgánica</a:t>
            </a:r>
            <a:endParaRPr lang="es-ES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s-ES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28" name="Text Box 2"/>
          <p:cNvSpPr txBox="1">
            <a:spLocks noChangeArrowheads="1"/>
          </p:cNvSpPr>
          <p:nvPr/>
        </p:nvSpPr>
        <p:spPr bwMode="auto">
          <a:xfrm>
            <a:off x="5786438" y="5572125"/>
            <a:ext cx="22383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s-ES" sz="700">
                <a:solidFill>
                  <a:srgbClr val="000000"/>
                </a:solidFill>
                <a:cs typeface="Arial" pitchFamily="34" charset="0"/>
              </a:rPr>
              <a:t>____________________________</a:t>
            </a:r>
          </a:p>
          <a:p>
            <a:pPr rtl="1"/>
            <a:endParaRPr lang="es-ES" sz="700">
              <a:solidFill>
                <a:srgbClr val="000000"/>
              </a:solidFill>
              <a:cs typeface="Arial" pitchFamily="34" charset="0"/>
            </a:endParaRPr>
          </a:p>
          <a:p>
            <a:pPr rtl="1"/>
            <a:r>
              <a:rPr lang="es-ES" sz="700">
                <a:solidFill>
                  <a:srgbClr val="000000"/>
                </a:solidFill>
                <a:cs typeface="Arial" pitchFamily="34" charset="0"/>
              </a:rPr>
              <a:t>Responsable de elaboración</a:t>
            </a:r>
          </a:p>
          <a:p>
            <a:pPr rtl="1"/>
            <a:r>
              <a:rPr lang="es-ES" sz="700">
                <a:solidFill>
                  <a:srgbClr val="000000"/>
                </a:solidFill>
                <a:cs typeface="Arial" pitchFamily="34" charset="0"/>
              </a:rPr>
              <a:t>NOMBRE Y AP.: __________________</a:t>
            </a:r>
          </a:p>
          <a:p>
            <a:pPr rtl="1"/>
            <a:r>
              <a:rPr lang="es-ES" sz="700">
                <a:solidFill>
                  <a:srgbClr val="000000"/>
                </a:solidFill>
                <a:cs typeface="Arial" pitchFamily="34" charset="0"/>
              </a:rPr>
              <a:t>DNI.: ___________________________</a:t>
            </a:r>
            <a:endParaRPr lang="es-ES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s-ES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14282" y="1500174"/>
            <a:ext cx="2156820" cy="1152128"/>
          </a:xfrm>
          <a:prstGeom prst="wedgeRoundRectCallout">
            <a:avLst>
              <a:gd name="adj1" fmla="val 31280"/>
              <a:gd name="adj2" fmla="val 101800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solidFill>
                  <a:prstClr val="white"/>
                </a:solidFill>
              </a:rPr>
              <a:t>Debilidades identificadas en el análisis </a:t>
            </a:r>
            <a:r>
              <a:rPr lang="es-PE" sz="1400" b="1" i="1" dirty="0">
                <a:solidFill>
                  <a:prstClr val="white"/>
                </a:solidFill>
              </a:rPr>
              <a:t>FODA</a:t>
            </a:r>
            <a:r>
              <a:rPr lang="es-PE" sz="1400" dirty="0">
                <a:solidFill>
                  <a:prstClr val="white"/>
                </a:solidFill>
              </a:rPr>
              <a:t> del POI  (</a:t>
            </a:r>
            <a:r>
              <a:rPr lang="es-PE" sz="1400" b="1" dirty="0">
                <a:solidFill>
                  <a:prstClr val="white"/>
                </a:solidFill>
              </a:rPr>
              <a:t>Formato 1.1)</a:t>
            </a:r>
          </a:p>
        </p:txBody>
      </p:sp>
      <p:sp>
        <p:nvSpPr>
          <p:cNvPr id="10" name="9 Llamada rectangular redondeada"/>
          <p:cNvSpPr/>
          <p:nvPr/>
        </p:nvSpPr>
        <p:spPr>
          <a:xfrm>
            <a:off x="3143240" y="5500702"/>
            <a:ext cx="2442572" cy="1152128"/>
          </a:xfrm>
          <a:prstGeom prst="wedgeRoundRectCallout">
            <a:avLst>
              <a:gd name="adj1" fmla="val 70464"/>
              <a:gd name="adj2" fmla="val -65350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solidFill>
                  <a:prstClr val="white"/>
                </a:solidFill>
              </a:rPr>
              <a:t>Sustentarlo con </a:t>
            </a:r>
            <a:r>
              <a:rPr lang="es-PE" sz="1400" b="1" i="1" dirty="0">
                <a:solidFill>
                  <a:prstClr val="white"/>
                </a:solidFill>
              </a:rPr>
              <a:t>datos cuantitativos sustentables </a:t>
            </a:r>
            <a:r>
              <a:rPr lang="es-PE" sz="1400" dirty="0">
                <a:solidFill>
                  <a:prstClr val="white"/>
                </a:solidFill>
              </a:rPr>
              <a:t>(porcentajes, tasas, ratios, entre otros)</a:t>
            </a:r>
            <a:endParaRPr lang="es-PE" sz="1400" b="1" dirty="0">
              <a:solidFill>
                <a:prstClr val="white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6215074" y="5705872"/>
            <a:ext cx="2442572" cy="937838"/>
          </a:xfrm>
          <a:prstGeom prst="wedgeRoundRectCallout">
            <a:avLst>
              <a:gd name="adj1" fmla="val 23385"/>
              <a:gd name="adj2" fmla="val -89400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i="1" dirty="0" smtClean="0">
                <a:solidFill>
                  <a:prstClr val="white"/>
                </a:solidFill>
              </a:rPr>
              <a:t>Potencialidades</a:t>
            </a:r>
            <a:r>
              <a:rPr lang="es-PE" sz="1400" dirty="0" smtClean="0">
                <a:solidFill>
                  <a:prstClr val="white"/>
                </a:solidFill>
              </a:rPr>
              <a:t>, </a:t>
            </a:r>
            <a:r>
              <a:rPr lang="es-PE" sz="1400" dirty="0">
                <a:solidFill>
                  <a:prstClr val="white"/>
                </a:solidFill>
              </a:rPr>
              <a:t>o acciones </a:t>
            </a:r>
            <a:r>
              <a:rPr lang="es-PE" sz="1400" dirty="0" smtClean="0">
                <a:solidFill>
                  <a:prstClr val="white"/>
                </a:solidFill>
              </a:rPr>
              <a:t> de la unidad orgánica que </a:t>
            </a:r>
            <a:r>
              <a:rPr lang="es-PE" sz="1400" dirty="0">
                <a:solidFill>
                  <a:prstClr val="white"/>
                </a:solidFill>
              </a:rPr>
              <a:t>aún </a:t>
            </a:r>
            <a:r>
              <a:rPr lang="es-PE" sz="1400" dirty="0" smtClean="0">
                <a:solidFill>
                  <a:prstClr val="white"/>
                </a:solidFill>
              </a:rPr>
              <a:t>son necesarias en su ejecución. </a:t>
            </a:r>
            <a:endParaRPr lang="es-PE" sz="1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362075"/>
          </a:xfrm>
        </p:spPr>
        <p:txBody>
          <a:bodyPr/>
          <a:lstStyle/>
          <a:p>
            <a:pPr algn="ctr"/>
            <a:r>
              <a:rPr lang="es-PE" sz="4400" dirty="0" smtClean="0">
                <a:solidFill>
                  <a:schemeClr val="tx1"/>
                </a:solidFill>
                <a:latin typeface="Calibri" pitchFamily="34" charset="0"/>
              </a:rPr>
              <a:t>Uso del aplicativo </a:t>
            </a:r>
            <a:br>
              <a:rPr lang="es-PE" sz="4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s-PE" sz="4400" dirty="0" err="1" smtClean="0">
                <a:solidFill>
                  <a:schemeClr val="tx1"/>
                </a:solidFill>
                <a:latin typeface="Calibri" pitchFamily="34" charset="0"/>
              </a:rPr>
              <a:t>balanced</a:t>
            </a:r>
            <a:r>
              <a:rPr lang="es-PE" sz="4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PE" sz="4400" dirty="0" err="1" smtClean="0">
                <a:solidFill>
                  <a:schemeClr val="tx1"/>
                </a:solidFill>
                <a:latin typeface="Calibri" pitchFamily="34" charset="0"/>
              </a:rPr>
              <a:t>scorecard</a:t>
            </a:r>
            <a:endParaRPr lang="es-PE" sz="4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Picture 2" descr="http://1.bp.blogspot.com/_NP71PfM1rDY/SsgNI1S_AgI/AAAAAAAAAD4/KP-xHvsL3gE/s320/BSC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411760" y="2492896"/>
            <a:ext cx="4765572" cy="3574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 bwMode="auto">
          <a:xfrm>
            <a:off x="395536" y="0"/>
            <a:ext cx="874846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30" name="Picture 6" descr="C:\Users\yflores\Documents\POI\POI 2015\1.NORMATIVA MPH (POI 2015)\Capacitacion nuevos Usuarios BSC MPH_poi 2015\programacion_Flujos de datos BSC MPH.jpg"/>
          <p:cNvPicPr>
            <a:picLocks noChangeAspect="1" noChangeArrowheads="1"/>
          </p:cNvPicPr>
          <p:nvPr/>
        </p:nvPicPr>
        <p:blipFill>
          <a:blip r:embed="rId2" cstate="print"/>
          <a:srcRect b="2385"/>
          <a:stretch>
            <a:fillRect/>
          </a:stretch>
        </p:blipFill>
        <p:spPr bwMode="auto">
          <a:xfrm>
            <a:off x="1475656" y="0"/>
            <a:ext cx="662473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Rectángulo"/>
          <p:cNvSpPr/>
          <p:nvPr/>
        </p:nvSpPr>
        <p:spPr bwMode="auto">
          <a:xfrm>
            <a:off x="395536" y="0"/>
            <a:ext cx="874846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yflores\Documents\POI\POI 2015\1.NORMATIVA MPH (POI 2015)\Capacitacion nuevos Usuarios BSC MPH_poi 2015\monitoreo_Flujos de datos BSC MPH.jp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1619672" y="1"/>
            <a:ext cx="6696744" cy="6857999"/>
          </a:xfrm>
          <a:prstGeom prst="rect">
            <a:avLst/>
          </a:prstGeom>
          <a:noFill/>
        </p:spPr>
      </p:pic>
      <p:sp>
        <p:nvSpPr>
          <p:cNvPr id="6" name="5 Pentágono"/>
          <p:cNvSpPr/>
          <p:nvPr/>
        </p:nvSpPr>
        <p:spPr bwMode="auto">
          <a:xfrm rot="10800000" flipH="1" flipV="1">
            <a:off x="3923928" y="1196752"/>
            <a:ext cx="1872208" cy="1440160"/>
          </a:xfrm>
          <a:prstGeom prst="homePlate">
            <a:avLst>
              <a:gd name="adj" fmla="val 26964"/>
            </a:avLst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Es necesario</a:t>
            </a:r>
            <a:r>
              <a:rPr kumimoji="0" lang="es-PE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tener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sz="1200" dirty="0" smtClean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kumimoji="0" lang="es-PE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na medición del gasto en base a control de las ordenes de servicio y compras, y  de ser necesario cotejar con reporte SIAF.</a:t>
            </a:r>
            <a:endParaRPr kumimoji="0" lang="es-PE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5" name="4 Pentágono"/>
          <p:cNvSpPr/>
          <p:nvPr/>
        </p:nvSpPr>
        <p:spPr bwMode="auto">
          <a:xfrm rot="10800000" flipV="1">
            <a:off x="7308304" y="2348880"/>
            <a:ext cx="1728192" cy="1872208"/>
          </a:xfrm>
          <a:prstGeom prst="homePlate">
            <a:avLst>
              <a:gd name="adj" fmla="val 26964"/>
            </a:avLst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Puede</a:t>
            </a:r>
            <a:r>
              <a:rPr kumimoji="0" lang="es-PE" sz="1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> ser realizado desde el inicio o el final, lo importante es tener la información en base a la formula del POI</a:t>
            </a:r>
            <a:endParaRPr kumimoji="0" lang="es-PE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4" y="900009"/>
            <a:ext cx="7800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atin typeface="Helvetica" pitchFamily="34" charset="0"/>
              </a:rPr>
              <a:t>Marco normativo del CEPLAN</a:t>
            </a:r>
            <a:endParaRPr lang="es-PE" sz="3200" b="1" dirty="0">
              <a:latin typeface="Helvetic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9450" y="2060848"/>
            <a:ext cx="854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Calibri" pitchFamily="34" charset="0"/>
              </a:rPr>
              <a:t>La Ley de creación </a:t>
            </a:r>
            <a:r>
              <a:rPr lang="es-PE" sz="1600" dirty="0">
                <a:latin typeface="Calibri" pitchFamily="34" charset="0"/>
              </a:rPr>
              <a:t>del CEPLAN, </a:t>
            </a:r>
            <a:r>
              <a:rPr lang="es-PE" sz="1600" dirty="0" smtClean="0">
                <a:latin typeface="Calibri" pitchFamily="34" charset="0"/>
              </a:rPr>
              <a:t>establece como funciones de CEPLAN en materia de seguimiento y evaluación:</a:t>
            </a:r>
            <a:endParaRPr lang="es-PE" sz="1600" dirty="0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3384" y="2636912"/>
            <a:ext cx="8403599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600" b="1" dirty="0" smtClean="0">
                <a:solidFill>
                  <a:schemeClr val="tx2"/>
                </a:solidFill>
                <a:latin typeface="Calibri" pitchFamily="34" charset="0"/>
              </a:rPr>
              <a:t>Art. 10.16. </a:t>
            </a:r>
            <a:r>
              <a:rPr lang="es-PE" sz="1600" dirty="0" smtClean="0">
                <a:solidFill>
                  <a:schemeClr val="tx2"/>
                </a:solidFill>
                <a:latin typeface="Calibri" pitchFamily="34" charset="0"/>
              </a:rPr>
              <a:t>“</a:t>
            </a:r>
            <a:r>
              <a:rPr lang="es-PE" sz="1600" b="1" i="1" dirty="0" smtClean="0">
                <a:solidFill>
                  <a:schemeClr val="tx2"/>
                </a:solidFill>
                <a:latin typeface="Calibri" pitchFamily="34" charset="0"/>
              </a:rPr>
              <a:t>Desarrollar seguimiento y evaluación de la </a:t>
            </a:r>
            <a:r>
              <a:rPr lang="es-PE" sz="1600" b="1" i="1" u="sng" dirty="0" smtClean="0">
                <a:solidFill>
                  <a:schemeClr val="tx2"/>
                </a:solidFill>
                <a:latin typeface="Calibri" pitchFamily="34" charset="0"/>
              </a:rPr>
              <a:t>gestión estratégica</a:t>
            </a:r>
            <a:r>
              <a:rPr lang="es-PE" sz="1600" b="1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PE" sz="1600" b="1" dirty="0" smtClean="0">
                <a:solidFill>
                  <a:schemeClr val="tx2"/>
                </a:solidFill>
                <a:latin typeface="Calibri" pitchFamily="34" charset="0"/>
              </a:rPr>
              <a:t>del Estado  </a:t>
            </a:r>
            <a:r>
              <a:rPr lang="es-PE" sz="1600" dirty="0" smtClean="0">
                <a:solidFill>
                  <a:schemeClr val="tx2"/>
                </a:solidFill>
                <a:latin typeface="Calibri" pitchFamily="34" charset="0"/>
              </a:rPr>
              <a:t>que comprende el seguimiento y evaluación de los Planes y Políticas, los objetivos, los programas y los proyectos prioritarios de desarrollo nacional […]”</a:t>
            </a:r>
            <a:endParaRPr lang="es-PE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48191" y="4941168"/>
            <a:ext cx="8403599" cy="11521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600" b="1" dirty="0" smtClean="0">
                <a:solidFill>
                  <a:schemeClr val="tx2"/>
                </a:solidFill>
                <a:latin typeface="Calibri" pitchFamily="34" charset="0"/>
              </a:rPr>
              <a:t>Art. 39-42. </a:t>
            </a:r>
            <a:r>
              <a:rPr lang="es-PE" sz="1600" dirty="0" smtClean="0">
                <a:solidFill>
                  <a:schemeClr val="tx2"/>
                </a:solidFill>
                <a:latin typeface="Calibri" pitchFamily="34" charset="0"/>
              </a:rPr>
              <a:t>“Contribuye al logro de los objetivos estratégicos a través del control y evaluación continuos de las metas con el fin de retroalimentar el proceso de planeamiento estratégico. Asimismo, considera el seguimiento a los riesgos y oportunidades identificados en la Fase de Análisis Prospectivo”</a:t>
            </a:r>
            <a:endParaRPr lang="es-PE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096344" y="3573016"/>
            <a:ext cx="59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Calibri" pitchFamily="34" charset="0"/>
              </a:rPr>
              <a:t>Decreto Legislativo Nº 1088, Ley del Sistema Nacional de Planeamiento Estratégico y del Centro Nacional de Planeamiento Estratégico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4356393"/>
            <a:ext cx="8312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50" dirty="0" smtClean="0">
                <a:latin typeface="Calibri" pitchFamily="34" charset="0"/>
              </a:rPr>
              <a:t>La Directiva General del Proceso de Planeamiento Estratégico para las entidades de  la administración publica señala sobre la fase de seguimiento  </a:t>
            </a:r>
            <a:endParaRPr lang="es-PE" sz="145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59832" y="6165304"/>
            <a:ext cx="594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>
                <a:latin typeface="Calibri" pitchFamily="34" charset="0"/>
              </a:rPr>
              <a:t>Directiva N° </a:t>
            </a:r>
            <a:r>
              <a:rPr lang="es-PE" sz="1200" i="1" dirty="0" smtClean="0">
                <a:latin typeface="Calibri" pitchFamily="34" charset="0"/>
              </a:rPr>
              <a:t>001-2014-CEPLAN, Directiva General del Proceso de Planeamiento Estratégico - Sistema nacional de Planeamiento estratégico</a:t>
            </a:r>
            <a:endParaRPr lang="es-PE" sz="12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  <p:bldP spid="2" grpId="0"/>
      <p:bldP spid="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95536" y="0"/>
            <a:ext cx="874846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 descr="C:\Users\yflores\Documents\POI\POI 2015\1.NORMATIVA MPH (POI 2015)\Capacitacion nuevos Usuarios BSC MPH_poi 2015\Evaluacion_Flujos de datos BSC MPH.jpg"/>
          <p:cNvPicPr>
            <a:picLocks noChangeAspect="1" noChangeArrowheads="1"/>
          </p:cNvPicPr>
          <p:nvPr/>
        </p:nvPicPr>
        <p:blipFill>
          <a:blip r:embed="rId2" cstate="print"/>
          <a:srcRect r="7527" b="9187"/>
          <a:stretch>
            <a:fillRect/>
          </a:stretch>
        </p:blipFill>
        <p:spPr bwMode="auto">
          <a:xfrm>
            <a:off x="1331640" y="1"/>
            <a:ext cx="61926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 bwMode="auto">
          <a:xfrm>
            <a:off x="5580112" y="6093296"/>
            <a:ext cx="864096" cy="50405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 bwMode="auto">
          <a:xfrm>
            <a:off x="5724128" y="6021288"/>
            <a:ext cx="216024" cy="7200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777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51B65-EFD0-481E-998E-659C8AB567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214282" y="428604"/>
            <a:ext cx="84868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Información </a:t>
            </a:r>
            <a:r>
              <a:rPr lang="es-PE" sz="2400" b="1" kern="0" dirty="0" smtClean="0">
                <a:latin typeface="Calibri" pitchFamily="34" charset="0"/>
                <a:ea typeface="+mj-ea"/>
                <a:cs typeface="+mj-cs"/>
              </a:rPr>
              <a:t>necesaria </a:t>
            </a:r>
            <a:r>
              <a:rPr kumimoji="0" lang="es-PE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según periodo de evaluación 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Formato a entregar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357158" y="1142984"/>
          <a:ext cx="8358247" cy="4643469"/>
        </p:xfrm>
        <a:graphic>
          <a:graphicData uri="http://schemas.openxmlformats.org/drawingml/2006/table">
            <a:tbl>
              <a:tblPr/>
              <a:tblGrid>
                <a:gridCol w="1271447"/>
                <a:gridCol w="1771700"/>
                <a:gridCol w="1771700"/>
                <a:gridCol w="1771700"/>
                <a:gridCol w="1771700"/>
              </a:tblGrid>
              <a:tr h="7185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Formatos para la evaluación</a:t>
                      </a:r>
                      <a:endParaRPr lang="es-ES" sz="1400" dirty="0">
                        <a:latin typeface="Times New Roman"/>
                        <a:ea typeface="Calibri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1er Trimestre </a:t>
                      </a:r>
                      <a:endParaRPr lang="es-ES" sz="1600" dirty="0">
                        <a:latin typeface="Times New Roman"/>
                        <a:ea typeface="Calibri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2do Trimestre / </a:t>
                      </a:r>
                      <a:endParaRPr lang="es-ES" sz="1600">
                        <a:latin typeface="Times New Roman"/>
                        <a:ea typeface="Calibri"/>
                      </a:endParaRPr>
                    </a:p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1er Semestre </a:t>
                      </a:r>
                      <a:endParaRPr lang="es-ES" sz="1600">
                        <a:latin typeface="Times New Roman"/>
                        <a:ea typeface="Calibri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3er Trimestre </a:t>
                      </a:r>
                      <a:endParaRPr lang="es-ES" sz="1600">
                        <a:latin typeface="Times New Roman"/>
                        <a:ea typeface="Calibri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4to Trimestre / </a:t>
                      </a:r>
                      <a:endParaRPr lang="es-ES" sz="1600">
                        <a:latin typeface="Times New Roman"/>
                        <a:ea typeface="Calibri"/>
                      </a:endParaRPr>
                    </a:p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Anual </a:t>
                      </a:r>
                      <a:endParaRPr lang="es-ES" sz="1600">
                        <a:latin typeface="Times New Roman"/>
                        <a:ea typeface="Calibri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935689">
                <a:tc>
                  <a:txBody>
                    <a:bodyPr/>
                    <a:lstStyle/>
                    <a:p>
                      <a:pPr marL="0" indent="139700"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Reporte BSC</a:t>
                      </a:r>
                      <a:endParaRPr lang="es-ES" sz="1600" b="1" dirty="0">
                        <a:latin typeface="Times New Roman"/>
                        <a:ea typeface="Calibri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Cumplimiento de 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metas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mensuales x actividad (Real)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Presupuesto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gastado x actividad (Real)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Cumplimiento de 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Producto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x mes (Real)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35689">
                <a:tc>
                  <a:txBody>
                    <a:bodyPr/>
                    <a:lstStyle/>
                    <a:p>
                      <a:pPr marL="0" indent="139700" algn="l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Formato  4 </a:t>
                      </a:r>
                      <a:endParaRPr lang="es-ES" sz="1600" b="1">
                        <a:latin typeface="Times New Roman"/>
                        <a:ea typeface="Calibri"/>
                      </a:endParaRPr>
                    </a:p>
                    <a:p>
                      <a:pPr marL="0" indent="139700" algn="l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(Excel)</a:t>
                      </a:r>
                      <a:endParaRPr lang="es-ES" sz="1600" b="1">
                        <a:latin typeface="Times New Roman"/>
                        <a:ea typeface="Calibri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Cumplimiento de metas  trimestrales x actividad(*)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Cumplimiento de metas de Producto por trimestre(*)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Medios de verificación (**)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Resultados intermedios(***)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35689">
                <a:tc>
                  <a:txBody>
                    <a:bodyPr/>
                    <a:lstStyle/>
                    <a:p>
                      <a:pPr marL="0" indent="139700"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Formato 5 ó 6 </a:t>
                      </a:r>
                      <a:endParaRPr lang="es-ES" sz="1600" b="1" dirty="0">
                        <a:latin typeface="Times New Roman"/>
                        <a:ea typeface="Calibri"/>
                      </a:endParaRPr>
                    </a:p>
                    <a:p>
                      <a:pPr marL="0" indent="139700"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(Excel)</a:t>
                      </a:r>
                      <a:endParaRPr lang="es-ES" sz="1600" b="1" dirty="0">
                        <a:latin typeface="Times New Roman"/>
                        <a:ea typeface="Calibri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Cumplimiento de 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metas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mensuales x PIP (Real)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Presupuesto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gastado x PIP (Real)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Cumplimiento de 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Producto    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x mes (Real)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Medios de verificación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Situación de proyecto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17810">
                <a:tc>
                  <a:txBody>
                    <a:bodyPr/>
                    <a:lstStyle/>
                    <a:p>
                      <a:pPr marL="177800" lvl="1" indent="0"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Formato 7 </a:t>
                      </a:r>
                      <a:endParaRPr lang="es-ES" sz="1600" b="1" dirty="0">
                        <a:latin typeface="Times New Roman"/>
                        <a:ea typeface="Calibri"/>
                      </a:endParaRPr>
                    </a:p>
                    <a:p>
                      <a:pPr marL="177800" lvl="1" indent="0"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(Excel) </a:t>
                      </a:r>
                      <a:endParaRPr lang="es-ES" sz="1600" b="1" dirty="0">
                        <a:latin typeface="Times New Roman"/>
                        <a:ea typeface="Calibri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marL="125730"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 aplica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Medidas tomadas para reducir debilidades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Situación actual de debilidades.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Resultados intermedios(****)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 aplica</a:t>
                      </a:r>
                      <a:endParaRPr lang="es-ES" sz="1600">
                        <a:latin typeface="Times New Roman"/>
                        <a:ea typeface="Calibri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Medidas tomadas para reducir debilidades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Situación actual de debilidades.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Resultados finales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32699" marR="32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500034" y="592933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 Usar como principal referencia el Reporte BSC para evitar errores.</a:t>
            </a:r>
            <a:endParaRPr lang="es-ES" sz="1100" dirty="0" smtClean="0">
              <a:latin typeface="Arial" pitchFamily="34" charset="0"/>
            </a:endParaRPr>
          </a:p>
          <a:p>
            <a:pPr lvl="0"/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** Los medios de verificación se presentan por lo realizado en el trimestre.</a:t>
            </a:r>
            <a:endParaRPr lang="es-ES" sz="1100" dirty="0" smtClean="0">
              <a:latin typeface="Arial" pitchFamily="34" charset="0"/>
            </a:endParaRPr>
          </a:p>
          <a:p>
            <a:pPr lvl="0"/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*** Mencionar los resultados intermedios obtenidos en el </a:t>
            </a:r>
            <a:r>
              <a:rPr lang="es-ES" sz="12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trimestre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s-ES" sz="1100" dirty="0" smtClean="0">
              <a:latin typeface="Arial" pitchFamily="34" charset="0"/>
            </a:endParaRPr>
          </a:p>
          <a:p>
            <a:pPr lvl="0"/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**** Mencionar los resultados intermedios obtenidos en el </a:t>
            </a:r>
            <a:r>
              <a:rPr lang="es-ES" sz="12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semestre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51B65-EFD0-481E-998E-659C8AB567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00034" y="2428868"/>
          <a:ext cx="8286808" cy="323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657362"/>
                <a:gridCol w="1687884"/>
                <a:gridCol w="1687885"/>
                <a:gridCol w="1682041"/>
              </a:tblGrid>
              <a:tr h="80992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Documentos a entregar según unidad orgánica</a:t>
                      </a:r>
                      <a:endParaRPr lang="es-E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1er Trimestre</a:t>
                      </a:r>
                      <a:endParaRPr lang="es-ES" sz="14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2do Trimestre / </a:t>
                      </a:r>
                    </a:p>
                    <a:p>
                      <a:pPr algn="ctr"/>
                      <a:r>
                        <a:rPr lang="es-ES" sz="14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1er Semestre</a:t>
                      </a:r>
                      <a:endParaRPr lang="es-ES" sz="14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3er Trimestre</a:t>
                      </a:r>
                      <a:endParaRPr lang="es-ES" sz="14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4to Trimestre / </a:t>
                      </a:r>
                    </a:p>
                    <a:p>
                      <a:pPr algn="ctr"/>
                      <a:r>
                        <a:rPr lang="es-ES" sz="14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Anual</a:t>
                      </a:r>
                      <a:endParaRPr lang="es-ES" sz="14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22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Funcionamiento</a:t>
                      </a:r>
                      <a:endParaRPr lang="es-ES" sz="16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Calibri" pitchFamily="34" charset="0"/>
                        </a:rPr>
                        <a:t>Reporte BSC           +</a:t>
                      </a:r>
                    </a:p>
                    <a:p>
                      <a:pPr algn="l"/>
                      <a:r>
                        <a:rPr lang="es-ES" sz="1300" dirty="0" smtClean="0">
                          <a:latin typeface="Calibri" pitchFamily="34" charset="0"/>
                        </a:rPr>
                        <a:t>Formato  4 (Excel)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Calibri" pitchFamily="34" charset="0"/>
                        </a:rPr>
                        <a:t>Reporte BSC            +</a:t>
                      </a:r>
                    </a:p>
                    <a:p>
                      <a:pPr algn="l"/>
                      <a:r>
                        <a:rPr lang="es-ES" sz="1300" dirty="0" smtClean="0">
                          <a:latin typeface="Calibri" pitchFamily="34" charset="0"/>
                        </a:rPr>
                        <a:t>Formato  4 (Excel)  +</a:t>
                      </a:r>
                    </a:p>
                    <a:p>
                      <a:pPr algn="l"/>
                      <a:r>
                        <a:rPr lang="es-ES" sz="1300" dirty="0" smtClean="0">
                          <a:latin typeface="Calibri" pitchFamily="34" charset="0"/>
                        </a:rPr>
                        <a:t>Formato 7 (Excel)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Calibri" pitchFamily="34" charset="0"/>
                        </a:rPr>
                        <a:t>Reporte BSC           +</a:t>
                      </a:r>
                    </a:p>
                    <a:p>
                      <a:pPr algn="l"/>
                      <a:r>
                        <a:rPr lang="es-ES" sz="1300" dirty="0" smtClean="0">
                          <a:latin typeface="Calibri" pitchFamily="34" charset="0"/>
                        </a:rPr>
                        <a:t>Formato  4 (Excel)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Reporte BSC            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Formato  4 (Excel)  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Formato 7 (Excel)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21122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Inversiones (GOP)</a:t>
                      </a:r>
                      <a:endParaRPr lang="es-ES" sz="16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Calibri" pitchFamily="34" charset="0"/>
                        </a:rPr>
                        <a:t>Reporte BSC             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Calibri" pitchFamily="34" charset="0"/>
                        </a:rPr>
                        <a:t>Formato 5 ó 6 (Excel)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Calibri" pitchFamily="34" charset="0"/>
                        </a:rPr>
                        <a:t>Reporte BSC               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Calibri" pitchFamily="34" charset="0"/>
                        </a:rPr>
                        <a:t>Formato 5 ó 6(Excel) 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Calibri" pitchFamily="34" charset="0"/>
                        </a:rPr>
                        <a:t>Formato 7 (Excel)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Calibri" pitchFamily="34" charset="0"/>
                        </a:rPr>
                        <a:t>Reporte BSC             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Calibri" pitchFamily="34" charset="0"/>
                        </a:rPr>
                        <a:t>Formato 5 ó 6 (Excel)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Reporte BSC               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Formato 5 ó 6(Excel)+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Formato 7 (Excel)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 bwMode="auto">
          <a:xfrm>
            <a:off x="214282" y="548680"/>
            <a:ext cx="84868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Formatos</a:t>
            </a:r>
            <a:r>
              <a:rPr kumimoji="0" lang="es-PE" sz="4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entregables </a:t>
            </a:r>
            <a:r>
              <a:rPr kumimoji="0" lang="es-PE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según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periodo de evaluación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2636912"/>
          <a:ext cx="8286808" cy="280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657362"/>
                <a:gridCol w="1687884"/>
                <a:gridCol w="1687885"/>
                <a:gridCol w="1682041"/>
              </a:tblGrid>
              <a:tr h="112535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Documentos a entregar</a:t>
                      </a:r>
                      <a:endParaRPr lang="es-ES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1er Trimestre (*)</a:t>
                      </a:r>
                      <a:endParaRPr lang="es-ES" sz="16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2do Trimestre / </a:t>
                      </a:r>
                    </a:p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1er Semestre</a:t>
                      </a:r>
                      <a:endParaRPr lang="es-ES" sz="16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3er Trimestre</a:t>
                      </a:r>
                      <a:endParaRPr lang="es-ES" sz="16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4to Trimestre / </a:t>
                      </a:r>
                    </a:p>
                    <a:p>
                      <a:pPr algn="ctr"/>
                      <a:r>
                        <a:rPr lang="es-ES" sz="1600" dirty="0" smtClean="0">
                          <a:solidFill>
                            <a:schemeClr val="accent4"/>
                          </a:solidFill>
                          <a:latin typeface="Calibri" pitchFamily="34" charset="0"/>
                        </a:rPr>
                        <a:t>Anual</a:t>
                      </a:r>
                      <a:endParaRPr lang="es-ES" sz="1600" dirty="0">
                        <a:solidFill>
                          <a:schemeClr val="accent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953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Evaluación de POI</a:t>
                      </a:r>
                      <a:endParaRPr lang="es-ES" sz="20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latin typeface="Calibri" pitchFamily="34" charset="0"/>
                        </a:rPr>
                        <a:t>Lunes 20 de Abril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latin typeface="Calibri" pitchFamily="34" charset="0"/>
                        </a:rPr>
                        <a:t>Lunes 6 de Julio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latin typeface="Calibri" pitchFamily="34" charset="0"/>
                        </a:rPr>
                        <a:t>Miércoles 07 de Octubre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Jueves 24 de Diciembre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405676" y="557808"/>
            <a:ext cx="84868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Fechas</a:t>
            </a:r>
            <a:r>
              <a:rPr kumimoji="0" lang="es-PE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limites </a:t>
            </a:r>
            <a:r>
              <a:rPr kumimoji="0" lang="es-PE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para la entrega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evaluación de POI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558924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latin typeface="Calibri" pitchFamily="34" charset="0"/>
              </a:rPr>
              <a:t>NOTA: Excepción por motivos de cambios en personal encargado en toda la institución.</a:t>
            </a:r>
            <a:endParaRPr lang="es-PE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714348" y="285728"/>
            <a:ext cx="8064500" cy="1500187"/>
          </a:xfrm>
        </p:spPr>
        <p:txBody>
          <a:bodyPr/>
          <a:lstStyle/>
          <a:p>
            <a:pPr algn="ctr">
              <a:buNone/>
            </a:pPr>
            <a:r>
              <a:rPr lang="es-ES" sz="5000" b="1" dirty="0" smtClean="0">
                <a:latin typeface="Candara" pitchFamily="34" charset="0"/>
              </a:rPr>
              <a:t>CONSIDERACIONES IMPORTANTES</a:t>
            </a:r>
            <a:endParaRPr lang="es-ES" sz="5000" b="1" dirty="0">
              <a:latin typeface="Candara" pitchFamily="34" charset="0"/>
            </a:endParaRPr>
          </a:p>
        </p:txBody>
      </p:sp>
      <p:pic>
        <p:nvPicPr>
          <p:cNvPr id="10244" name="Picture 4" descr="https://proyectopspcob.files.wordpress.com/2008/03/blog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00240"/>
            <a:ext cx="4643470" cy="4519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Candara" pitchFamily="34" charset="0"/>
              </a:rPr>
              <a:t>Optimizar el uso de recursos </a:t>
            </a:r>
            <a:br>
              <a:rPr lang="es-ES" sz="2800" b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es-ES" sz="2800" b="1" dirty="0" smtClean="0">
                <a:solidFill>
                  <a:schemeClr val="tx1"/>
                </a:solidFill>
                <a:latin typeface="Candara" pitchFamily="34" charset="0"/>
              </a:rPr>
              <a:t>para la obtención de resultados</a:t>
            </a:r>
            <a:endParaRPr lang="es-ES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2276872"/>
            <a:ext cx="4577162" cy="4248472"/>
          </a:xfrm>
        </p:spPr>
        <p:txBody>
          <a:bodyPr/>
          <a:lstStyle/>
          <a:p>
            <a:pPr marL="0" indent="0" algn="just">
              <a:buNone/>
            </a:pP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Creo que es un falso concepto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que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el </a:t>
            </a:r>
            <a:r>
              <a:rPr lang="es-ES" sz="1600" dirty="0" err="1">
                <a:solidFill>
                  <a:schemeClr val="tx1"/>
                </a:solidFill>
                <a:latin typeface="Candara" pitchFamily="34" charset="0"/>
              </a:rPr>
              <a:t>PpR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 busque reducir el gasto que se realiza, lo que se busca es </a:t>
            </a:r>
            <a:r>
              <a:rPr lang="es-ES" sz="1600" b="1" i="1" dirty="0">
                <a:solidFill>
                  <a:schemeClr val="accent4"/>
                </a:solidFill>
                <a:latin typeface="Candara" pitchFamily="34" charset="0"/>
              </a:rPr>
              <a:t>optimizar el uso de los recursos</a:t>
            </a:r>
            <a:r>
              <a:rPr lang="es-ES" sz="1600" b="1" i="1" dirty="0">
                <a:solidFill>
                  <a:schemeClr val="tx1"/>
                </a:solidFill>
                <a:latin typeface="Candara" pitchFamily="34" charset="0"/>
              </a:rPr>
              <a:t>. </a:t>
            </a:r>
            <a:endParaRPr lang="es-ES" sz="1600" b="1" i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s-ES" sz="1600" dirty="0">
                <a:latin typeface="Candara" pitchFamily="34" charset="0"/>
              </a:rPr>
              <a:t>E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s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frecuente que las UE </a:t>
            </a:r>
            <a:r>
              <a:rPr lang="es-ES" sz="1600" b="1" i="1" dirty="0">
                <a:solidFill>
                  <a:schemeClr val="tx1"/>
                </a:solidFill>
                <a:latin typeface="Candara" pitchFamily="34" charset="0"/>
              </a:rPr>
              <a:t>se quejen de falta de recursos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para cumplir sus actividades pero cuando se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analiza la programación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de su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presupuesto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y su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ejecución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se encuentra una serie de vicios que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distorsionan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el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presupuesto. </a:t>
            </a:r>
          </a:p>
          <a:p>
            <a:pPr marL="0" indent="0" algn="just">
              <a:buNone/>
            </a:pP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Además si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se revisa la capacidad de ejecutar de las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UE, </a:t>
            </a:r>
            <a:r>
              <a:rPr lang="es-ES" sz="1600" dirty="0" smtClean="0">
                <a:latin typeface="Candara" pitchFamily="34" charset="0"/>
              </a:rPr>
              <a:t>se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 verán </a:t>
            </a:r>
            <a:r>
              <a:rPr lang="es-ES" sz="1600" b="1" i="1" dirty="0">
                <a:solidFill>
                  <a:schemeClr val="tx1"/>
                </a:solidFill>
                <a:latin typeface="Candara" pitchFamily="34" charset="0"/>
              </a:rPr>
              <a:t>que ninguna cumple con gastar todo su </a:t>
            </a:r>
            <a:r>
              <a:rPr lang="es-ES" sz="1600" b="1" i="1" dirty="0" smtClean="0">
                <a:solidFill>
                  <a:schemeClr val="tx1"/>
                </a:solidFill>
                <a:latin typeface="Candara" pitchFamily="34" charset="0"/>
              </a:rPr>
              <a:t>presupuesto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(o muy pocas)</a:t>
            </a:r>
            <a:r>
              <a:rPr lang="es-ES" sz="1600" b="1" i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y la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calidad del gasto realizado tiene un alto porcentaje que es por lo menos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dudoso.</a:t>
            </a:r>
          </a:p>
          <a:p>
            <a:pPr marL="0" indent="0" algn="just">
              <a:buNone/>
            </a:pPr>
            <a:r>
              <a:rPr lang="es-PE" sz="1600" dirty="0" smtClean="0">
                <a:latin typeface="Candara" pitchFamily="34" charset="0"/>
              </a:rPr>
              <a:t>Por ultimo, se debe tener en cuenta que ejecución del gasto público no significa calidad, ni eficiencia.</a:t>
            </a:r>
          </a:p>
          <a:p>
            <a:pPr marL="0" indent="0" algn="just">
              <a:buNone/>
            </a:pPr>
            <a:endParaRPr lang="es-ES" sz="1600" dirty="0">
              <a:latin typeface="Candara" pitchFamily="34" charset="0"/>
            </a:endParaRPr>
          </a:p>
        </p:txBody>
      </p:sp>
      <p:pic>
        <p:nvPicPr>
          <p:cNvPr id="7170" name="Picture 2" descr="http://elihu.franquiciapersonal.com/blog/wp-content/uploads/2009/11/Dude_Writing_Check_List3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2857500" cy="322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Candara" pitchFamily="34" charset="0"/>
              </a:rPr>
              <a:t>Es necesaria la gestión estratégica de los indicadores</a:t>
            </a:r>
            <a:endParaRPr lang="es-ES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1700" dirty="0">
                <a:solidFill>
                  <a:schemeClr val="tx1"/>
                </a:solidFill>
                <a:latin typeface="Candara" pitchFamily="34" charset="0"/>
              </a:rPr>
              <a:t>En general, buena parte de los gerentes públicos </a:t>
            </a:r>
            <a:r>
              <a:rPr lang="es-ES" sz="1700" dirty="0" smtClean="0">
                <a:solidFill>
                  <a:schemeClr val="tx1"/>
                </a:solidFill>
                <a:latin typeface="Candara" pitchFamily="34" charset="0"/>
              </a:rPr>
              <a:t>y funcionarios están </a:t>
            </a:r>
            <a:r>
              <a:rPr lang="es-ES" sz="1700" dirty="0">
                <a:solidFill>
                  <a:schemeClr val="tx1"/>
                </a:solidFill>
                <a:latin typeface="Candara" pitchFamily="34" charset="0"/>
              </a:rPr>
              <a:t>convencidos de que es necesario contar con indicadores, </a:t>
            </a:r>
            <a:r>
              <a:rPr lang="es-ES" sz="1700" b="1" i="1" dirty="0">
                <a:solidFill>
                  <a:schemeClr val="tx1"/>
                </a:solidFill>
                <a:latin typeface="Candara" pitchFamily="34" charset="0"/>
              </a:rPr>
              <a:t>pero consideran que la utilización de la información, debe ser delegada a otros funcionarios de menor rango</a:t>
            </a:r>
            <a:r>
              <a:rPr lang="es-ES" sz="1700" dirty="0">
                <a:solidFill>
                  <a:schemeClr val="tx1"/>
                </a:solidFill>
                <a:latin typeface="Candara" pitchFamily="34" charset="0"/>
              </a:rPr>
              <a:t>, con menos ocupaciones. </a:t>
            </a:r>
            <a:r>
              <a:rPr lang="es-ES" sz="1700" dirty="0" smtClean="0">
                <a:solidFill>
                  <a:schemeClr val="tx1"/>
                </a:solidFill>
                <a:latin typeface="Candara" pitchFamily="34" charset="0"/>
              </a:rPr>
              <a:t>Al </a:t>
            </a:r>
            <a:r>
              <a:rPr lang="es-ES" sz="1700" dirty="0">
                <a:solidFill>
                  <a:schemeClr val="tx1"/>
                </a:solidFill>
                <a:latin typeface="Candara" pitchFamily="34" charset="0"/>
              </a:rPr>
              <a:t>respecto vale la pena anotar varias </a:t>
            </a:r>
            <a:r>
              <a:rPr lang="es-ES" sz="1700" dirty="0" smtClean="0">
                <a:solidFill>
                  <a:schemeClr val="tx1"/>
                </a:solidFill>
                <a:latin typeface="Candara" pitchFamily="34" charset="0"/>
              </a:rPr>
              <a:t>cosas: </a:t>
            </a:r>
          </a:p>
          <a:p>
            <a:pPr marL="0" indent="0" algn="just">
              <a:buNone/>
            </a:pPr>
            <a:endParaRPr lang="es-ES" sz="100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633413" lvl="1" indent="-233363" algn="just">
              <a:buNone/>
            </a:pPr>
            <a:r>
              <a:rPr lang="es-ES" sz="1700" dirty="0" smtClean="0">
                <a:latin typeface="Candara" pitchFamily="34" charset="0"/>
              </a:rPr>
              <a:t>1º D</a:t>
            </a:r>
            <a:r>
              <a:rPr lang="es-ES" sz="1700" dirty="0" smtClean="0">
                <a:solidFill>
                  <a:schemeClr val="tx1"/>
                </a:solidFill>
                <a:latin typeface="Candara" pitchFamily="34" charset="0"/>
              </a:rPr>
              <a:t>ebe </a:t>
            </a:r>
            <a:r>
              <a:rPr lang="es-ES" sz="1700" dirty="0">
                <a:solidFill>
                  <a:schemeClr val="tx1"/>
                </a:solidFill>
                <a:latin typeface="Candara" pitchFamily="34" charset="0"/>
              </a:rPr>
              <a:t>recordarse que el </a:t>
            </a:r>
            <a:r>
              <a:rPr lang="es-ES" sz="1700" b="1" i="1" dirty="0">
                <a:solidFill>
                  <a:schemeClr val="tx1"/>
                </a:solidFill>
                <a:latin typeface="Candara" pitchFamily="34" charset="0"/>
              </a:rPr>
              <a:t>M&amp;E es una herramienta de carácter gerencial, </a:t>
            </a:r>
            <a:r>
              <a:rPr lang="es-ES" sz="1700" dirty="0">
                <a:solidFill>
                  <a:schemeClr val="tx1"/>
                </a:solidFill>
                <a:latin typeface="Candara" pitchFamily="34" charset="0"/>
              </a:rPr>
              <a:t>que se concibió con el objetivo de </a:t>
            </a:r>
            <a:r>
              <a:rPr lang="es-ES" sz="1700" b="1" i="1" dirty="0">
                <a:solidFill>
                  <a:schemeClr val="tx1"/>
                </a:solidFill>
                <a:latin typeface="Candara" pitchFamily="34" charset="0"/>
              </a:rPr>
              <a:t>reducir la incertidumbre </a:t>
            </a:r>
            <a:r>
              <a:rPr lang="es-ES" sz="1700" dirty="0">
                <a:solidFill>
                  <a:schemeClr val="tx1"/>
                </a:solidFill>
                <a:latin typeface="Candara" pitchFamily="34" charset="0"/>
              </a:rPr>
              <a:t>en el proceso de toma de decisiones. </a:t>
            </a:r>
            <a:endParaRPr lang="es-ES" sz="170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633413" lvl="1" indent="-233363" algn="just">
              <a:buNone/>
            </a:pPr>
            <a:r>
              <a:rPr lang="es-ES" sz="1700" dirty="0" smtClean="0">
                <a:latin typeface="Candara" pitchFamily="34" charset="0"/>
              </a:rPr>
              <a:t>2º Los gerentes son los encargados de liderar los </a:t>
            </a:r>
            <a:r>
              <a:rPr lang="es-ES" sz="1700" i="1" dirty="0" smtClean="0">
                <a:latin typeface="Candara" pitchFamily="34" charset="0"/>
              </a:rPr>
              <a:t>programas, proyectos y equipos de trabajo en general; este liderazgo supone conocer: </a:t>
            </a:r>
            <a:r>
              <a:rPr lang="es-ES" sz="1700" b="1" i="1" dirty="0" smtClean="0">
                <a:latin typeface="Candara" pitchFamily="34" charset="0"/>
              </a:rPr>
              <a:t>hacia donde se quiere ir, en cuánto tiempo y qué mecanismos e incentivos se requieren para alcanzar la meta</a:t>
            </a:r>
            <a:r>
              <a:rPr lang="es-ES" sz="1700" b="1" dirty="0" smtClean="0">
                <a:latin typeface="Candara" pitchFamily="34" charset="0"/>
              </a:rPr>
              <a:t>. </a:t>
            </a:r>
            <a:r>
              <a:rPr lang="es-ES" sz="1700" dirty="0" smtClean="0">
                <a:latin typeface="Candara" pitchFamily="34" charset="0"/>
              </a:rPr>
              <a:t>Por supuesto, en el entretanto de materializar el logro, la labor gerencial se concentra en identificar si se avanza por el camino indicado, si vamos a la velocidad correcta, si los recursos que está invirtiendo son los apropiados…en esencia, si todo parece indicar que se logrará lo que se había propuesto.</a:t>
            </a:r>
            <a:endParaRPr lang="es-ES" sz="17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  <a:latin typeface="Candara" pitchFamily="34" charset="0"/>
              </a:rPr>
              <a:t>Los insumos generados por los procesos de seguimiento y evaluación, sirven para mostrar resultados ya sean éstos </a:t>
            </a:r>
            <a:br>
              <a:rPr lang="es-ES" sz="2200" b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es-ES" sz="2200" b="1" u="sng" dirty="0" smtClean="0">
                <a:solidFill>
                  <a:schemeClr val="tx1"/>
                </a:solidFill>
                <a:latin typeface="Candara" pitchFamily="34" charset="0"/>
              </a:rPr>
              <a:t>positivos</a:t>
            </a:r>
            <a:r>
              <a:rPr lang="es-ES" sz="2200" b="1" dirty="0" smtClean="0">
                <a:solidFill>
                  <a:schemeClr val="tx1"/>
                </a:solidFill>
                <a:latin typeface="Candara" pitchFamily="34" charset="0"/>
              </a:rPr>
              <a:t> o </a:t>
            </a:r>
            <a:r>
              <a:rPr lang="es-ES" sz="2200" b="1" u="sng" dirty="0" smtClean="0">
                <a:solidFill>
                  <a:schemeClr val="tx1"/>
                </a:solidFill>
                <a:latin typeface="Candara" pitchFamily="34" charset="0"/>
              </a:rPr>
              <a:t>negativos</a:t>
            </a:r>
            <a:r>
              <a:rPr lang="es-ES" sz="22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es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348880"/>
            <a:ext cx="7602068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es-ES" sz="1800" dirty="0" smtClean="0">
                <a:solidFill>
                  <a:schemeClr val="tx1"/>
                </a:solidFill>
                <a:latin typeface="Candara" pitchFamily="34" charset="0"/>
              </a:rPr>
              <a:t>En </a:t>
            </a:r>
            <a:r>
              <a:rPr lang="es-ES" sz="1800" dirty="0">
                <a:solidFill>
                  <a:schemeClr val="tx1"/>
                </a:solidFill>
                <a:latin typeface="Candara" pitchFamily="34" charset="0"/>
              </a:rPr>
              <a:t>muchos  de los casos lo gerentes </a:t>
            </a:r>
            <a:r>
              <a:rPr lang="es-ES" sz="1800" b="1" i="1" dirty="0" smtClean="0">
                <a:solidFill>
                  <a:schemeClr val="tx1"/>
                </a:solidFill>
                <a:latin typeface="Candara" pitchFamily="34" charset="0"/>
              </a:rPr>
              <a:t>se </a:t>
            </a:r>
            <a:r>
              <a:rPr lang="es-ES" sz="1800" b="1" i="1" dirty="0">
                <a:solidFill>
                  <a:schemeClr val="tx1"/>
                </a:solidFill>
                <a:latin typeface="Candara" pitchFamily="34" charset="0"/>
              </a:rPr>
              <a:t>sienten agredidos</a:t>
            </a:r>
            <a:r>
              <a:rPr lang="es-ES" sz="1800" dirty="0">
                <a:solidFill>
                  <a:schemeClr val="tx1"/>
                </a:solidFill>
                <a:latin typeface="Candara" pitchFamily="34" charset="0"/>
              </a:rPr>
              <a:t>, cuando la información resultante de los procesos de M&amp;E, evidencia que las cosas no están resultando como se esperaba. </a:t>
            </a:r>
            <a:endParaRPr lang="es-ES" sz="1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solidFill>
                  <a:schemeClr val="tx1"/>
                </a:solidFill>
                <a:latin typeface="Candara" pitchFamily="34" charset="0"/>
              </a:rPr>
              <a:t>En </a:t>
            </a:r>
            <a:r>
              <a:rPr lang="es-ES" sz="1800" dirty="0">
                <a:solidFill>
                  <a:schemeClr val="tx1"/>
                </a:solidFill>
                <a:latin typeface="Candara" pitchFamily="34" charset="0"/>
              </a:rPr>
              <a:t>ocasiones llegan a </a:t>
            </a:r>
            <a:r>
              <a:rPr lang="es-ES" sz="1800" b="1" i="1" dirty="0">
                <a:solidFill>
                  <a:schemeClr val="tx1"/>
                </a:solidFill>
                <a:latin typeface="Candara" pitchFamily="34" charset="0"/>
              </a:rPr>
              <a:t>desvirtuar las herramientas </a:t>
            </a:r>
            <a:r>
              <a:rPr lang="es-ES" sz="1800" dirty="0">
                <a:solidFill>
                  <a:schemeClr val="tx1"/>
                </a:solidFill>
                <a:latin typeface="Candara" pitchFamily="34" charset="0"/>
              </a:rPr>
              <a:t>que soportan las cifras o  deciden interrumpir el esfuerzo de construcción de los datos, con tal de no enfrentarse a la evidencia de problemas en su intervención.  </a:t>
            </a:r>
            <a:endParaRPr lang="es-ES" sz="1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solidFill>
                  <a:schemeClr val="tx1"/>
                </a:solidFill>
                <a:latin typeface="Candara" pitchFamily="34" charset="0"/>
              </a:rPr>
              <a:t>En </a:t>
            </a:r>
            <a:r>
              <a:rPr lang="es-ES" sz="1800" dirty="0">
                <a:solidFill>
                  <a:schemeClr val="tx1"/>
                </a:solidFill>
                <a:latin typeface="Candara" pitchFamily="34" charset="0"/>
              </a:rPr>
              <a:t>algunas situaciones, la única estrategia que ponen en práctica para contrarrestar resultados negativos en un conjunto de indicadores, es impedir que las cifras sean conocidas por el público.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100" name="Picture 4" descr="Resultado de imagen para indic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157192"/>
            <a:ext cx="475252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Cuantos menos indicadores </a:t>
            </a:r>
            <a:br>
              <a:rPr lang="es-ES" sz="3200" b="1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es-ES" sz="3200" b="1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tengamos es mejor</a:t>
            </a:r>
            <a:endParaRPr lang="es-ES" dirty="0"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4968552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Lo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que se observa, es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que muchos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gobiernos </a:t>
            </a:r>
            <a:r>
              <a:rPr lang="es-ES" sz="1600" b="1" i="1" dirty="0">
                <a:solidFill>
                  <a:schemeClr val="tx1"/>
                </a:solidFill>
                <a:latin typeface="Candara" pitchFamily="34" charset="0"/>
              </a:rPr>
              <a:t>cuentan con un sinnúmero de indicadores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, la mayoría de los cuales no son usados dentro de los procesos de toma de decisiones y cuya alimentación reduce la capacidad del aparato público, para desarrollar sus actividades misionales. </a:t>
            </a:r>
            <a:endParaRPr lang="es-ES" sz="160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Lo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cierto es que en la definición de </a:t>
            </a:r>
            <a:r>
              <a:rPr lang="es-ES" sz="1600" b="1" i="1" dirty="0">
                <a:solidFill>
                  <a:schemeClr val="tx1"/>
                </a:solidFill>
                <a:latin typeface="Candara" pitchFamily="34" charset="0"/>
              </a:rPr>
              <a:t>esquemas efectivos de M&amp;E prima el principio de </a:t>
            </a:r>
            <a:r>
              <a:rPr lang="es-ES" sz="1600" b="1" i="1" dirty="0" smtClean="0">
                <a:solidFill>
                  <a:schemeClr val="tx1"/>
                </a:solidFill>
                <a:latin typeface="Candara" pitchFamily="34" charset="0"/>
              </a:rPr>
              <a:t>parsimonia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s-ES" sz="1600" dirty="0">
                <a:solidFill>
                  <a:schemeClr val="tx1"/>
                </a:solidFill>
                <a:latin typeface="Candara" pitchFamily="34" charset="0"/>
              </a:rPr>
              <a:t>desde esta perspectiva, se buscan tableros que contengan pocos indicadores y que garanticen una alta 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efectividad, </a:t>
            </a:r>
            <a:r>
              <a:rPr lang="es-ES" sz="1600" b="1" i="1" dirty="0" smtClean="0">
                <a:solidFill>
                  <a:schemeClr val="tx1"/>
                </a:solidFill>
                <a:latin typeface="Candara" pitchFamily="34" charset="0"/>
              </a:rPr>
              <a:t>supone abandonar la práctica perversa de diseñar indicadores por actividad</a:t>
            </a:r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, para concentrarse en capturar el avance en el logro de los objetivos de la intervención y en asegurar el monitoreo compuesto de la gestión y los costos.</a:t>
            </a:r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http://www.hipersuper.pt/wp-content/uploads/2011/06/subida_vendas_retal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264668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2.bp.blogspot.com/_2LYXCHkHCBs/TO8EVXnf8JI/AAAAAAAAAAc/jEGxTeMoDjs/s1600/Olivo%2Batarde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5720" y="5500702"/>
            <a:ext cx="7286676" cy="864096"/>
          </a:xfrm>
        </p:spPr>
        <p:txBody>
          <a:bodyPr/>
          <a:lstStyle/>
          <a:p>
            <a:r>
              <a:rPr lang="es-PE" sz="3600" dirty="0" smtClean="0">
                <a:latin typeface="Calibri" pitchFamily="34" charset="0"/>
              </a:rPr>
              <a:t>Gracias por su atención</a:t>
            </a:r>
            <a:r>
              <a:rPr lang="es-PE" dirty="0" smtClean="0">
                <a:latin typeface="Calibri" pitchFamily="34" charset="0"/>
              </a:rPr>
              <a:t>…</a:t>
            </a:r>
            <a:endParaRPr lang="es-PE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179512" y="4005064"/>
            <a:ext cx="6408712" cy="132343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>
                <a:solidFill>
                  <a:schemeClr val="tx2"/>
                </a:solidFill>
                <a:latin typeface="Calibri" pitchFamily="34" charset="0"/>
              </a:rPr>
              <a:t>“</a:t>
            </a:r>
            <a:r>
              <a:rPr lang="es-PE" sz="2000" i="1" dirty="0" smtClean="0">
                <a:solidFill>
                  <a:schemeClr val="tx2"/>
                </a:solidFill>
                <a:latin typeface="Calibri" pitchFamily="34" charset="0"/>
              </a:rPr>
              <a:t>Cuando es obvio que las metas no pueden ser alcanzadas, no ajuste los objetivos, ajuste los pasos a seguir</a:t>
            </a:r>
            <a:r>
              <a:rPr lang="es-PE" sz="2000" dirty="0" smtClean="0">
                <a:solidFill>
                  <a:schemeClr val="tx2"/>
                </a:solidFill>
                <a:latin typeface="Calibri" pitchFamily="34" charset="0"/>
              </a:rPr>
              <a:t>.” </a:t>
            </a:r>
          </a:p>
          <a:p>
            <a:endParaRPr lang="es-PE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PE" sz="2000" dirty="0" smtClean="0">
                <a:solidFill>
                  <a:schemeClr val="tx2"/>
                </a:solidFill>
                <a:latin typeface="Calibri" pitchFamily="34" charset="0"/>
              </a:rPr>
              <a:t>Confucio</a:t>
            </a:r>
            <a:endParaRPr lang="es-PE" sz="20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E" sz="3200" b="1" dirty="0" smtClean="0">
                <a:solidFill>
                  <a:schemeClr val="tx1"/>
                </a:solidFill>
                <a:latin typeface="Candara" pitchFamily="34" charset="0"/>
              </a:rPr>
              <a:t>Articulación del planeamiento estratégico con el presupuesto</a:t>
            </a:r>
            <a:endParaRPr lang="es-PE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6625" t="39698" r="21449" b="33516"/>
          <a:stretch>
            <a:fillRect/>
          </a:stretch>
        </p:blipFill>
        <p:spPr bwMode="auto">
          <a:xfrm>
            <a:off x="500034" y="2143116"/>
            <a:ext cx="82868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3428992" y="5715016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 smtClean="0">
                <a:latin typeface="Candara" pitchFamily="34" charset="0"/>
              </a:rPr>
              <a:t>Directiva N° 001-2014-CEPLAN, Art n° 19 </a:t>
            </a:r>
            <a:endParaRPr lang="es-PE" sz="2400" dirty="0">
              <a:latin typeface="Candar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292080" y="3571876"/>
            <a:ext cx="1785950" cy="150019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4700" t="44907" r="5090" b="24578"/>
          <a:stretch>
            <a:fillRect/>
          </a:stretch>
        </p:blipFill>
        <p:spPr bwMode="auto">
          <a:xfrm>
            <a:off x="179512" y="1988840"/>
            <a:ext cx="84969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6228184" y="2276872"/>
            <a:ext cx="223224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Rectángulo"/>
          <p:cNvSpPr/>
          <p:nvPr/>
        </p:nvSpPr>
        <p:spPr>
          <a:xfrm>
            <a:off x="827584" y="5013176"/>
            <a:ext cx="734481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dirty="0" smtClean="0">
                <a:solidFill>
                  <a:schemeClr val="tx1"/>
                </a:solidFill>
                <a:latin typeface="Calibri" pitchFamily="34" charset="0"/>
              </a:rPr>
              <a:t>En la Fase Institucional:</a:t>
            </a:r>
          </a:p>
          <a:p>
            <a:pPr algn="just"/>
            <a:r>
              <a:rPr lang="es-PE" i="1" dirty="0" smtClean="0">
                <a:solidFill>
                  <a:schemeClr val="tx1"/>
                </a:solidFill>
                <a:latin typeface="Calibri" pitchFamily="34" charset="0"/>
              </a:rPr>
              <a:t>“… se identifican las acciones estratégicas institucionales y se construye una ruta estratégica institucional. Se </a:t>
            </a:r>
            <a:r>
              <a:rPr lang="es-PE" b="1" dirty="0" smtClean="0">
                <a:solidFill>
                  <a:schemeClr val="tx1"/>
                </a:solidFill>
                <a:latin typeface="Calibri" pitchFamily="34" charset="0"/>
              </a:rPr>
              <a:t>desagregan las acciones estratégicas en actividades </a:t>
            </a:r>
            <a:r>
              <a:rPr lang="es-PE" i="1" dirty="0" smtClean="0">
                <a:solidFill>
                  <a:schemeClr val="tx1"/>
                </a:solidFill>
                <a:latin typeface="Calibri" pitchFamily="34" charset="0"/>
              </a:rPr>
              <a:t>que aseguran sus ejecución y se vincula con el Sistema de presupuesto Público”.</a:t>
            </a:r>
            <a:r>
              <a:rPr lang="es-PE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57224" y="428604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latin typeface="Candara" pitchFamily="34" charset="0"/>
              </a:rPr>
              <a:t>FASES DEL PROCESO DE PLANEAMIENTO ESTRATEGICO</a:t>
            </a:r>
            <a:r>
              <a:rPr lang="es-PE" sz="2800" dirty="0" smtClean="0">
                <a:latin typeface="Candara" pitchFamily="34" charset="0"/>
              </a:rPr>
              <a:t/>
            </a:r>
            <a:br>
              <a:rPr lang="es-PE" sz="2800" dirty="0" smtClean="0">
                <a:latin typeface="Candara" pitchFamily="34" charset="0"/>
              </a:rPr>
            </a:br>
            <a:r>
              <a:rPr lang="es-PE" dirty="0" smtClean="0">
                <a:latin typeface="Candara" pitchFamily="34" charset="0"/>
              </a:rPr>
              <a:t>(Directiva N° 001-2014-CEPLAN, Articulo N°13)</a:t>
            </a:r>
            <a:endParaRPr lang="es-ES" sz="28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comps.canstockphoto.com/can-stock-photo_csp6701868.jpg"/>
          <p:cNvPicPr>
            <a:picLocks noChangeAspect="1" noChangeArrowheads="1"/>
          </p:cNvPicPr>
          <p:nvPr/>
        </p:nvPicPr>
        <p:blipFill>
          <a:blip r:embed="rId2" cstate="print"/>
          <a:srcRect b="9493"/>
          <a:stretch>
            <a:fillRect/>
          </a:stretch>
        </p:blipFill>
        <p:spPr bwMode="auto">
          <a:xfrm>
            <a:off x="1547664" y="4869160"/>
            <a:ext cx="6120680" cy="198884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988840"/>
            <a:ext cx="7344816" cy="294035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s-PE" sz="1800" dirty="0" smtClean="0">
                <a:latin typeface="Candara" pitchFamily="34" charset="0"/>
              </a:rPr>
              <a:t>	Es el documento elaborado por las entidades de la Administración Pública que toma como base la información generada en el Plan Estratégico Institucional y se elabora para un </a:t>
            </a:r>
            <a:r>
              <a:rPr lang="es-PE" sz="1800" b="1" dirty="0" smtClean="0">
                <a:latin typeface="Candara" pitchFamily="34" charset="0"/>
              </a:rPr>
              <a:t>período de un año</a:t>
            </a:r>
            <a:r>
              <a:rPr lang="es-PE" sz="1800" dirty="0" smtClean="0">
                <a:latin typeface="Candara" pitchFamily="34" charset="0"/>
              </a:rPr>
              <a:t>. </a:t>
            </a:r>
          </a:p>
          <a:p>
            <a:pPr marL="0" indent="0" algn="just" fontAlgn="base">
              <a:buNone/>
            </a:pPr>
            <a:r>
              <a:rPr lang="es-PE" sz="1800" dirty="0" smtClean="0">
                <a:latin typeface="Candara" pitchFamily="34" charset="0"/>
              </a:rPr>
              <a:t>	Este documento </a:t>
            </a:r>
            <a:r>
              <a:rPr lang="es-PE" sz="1800" b="1" dirty="0" smtClean="0">
                <a:latin typeface="Candara" pitchFamily="34" charset="0"/>
              </a:rPr>
              <a:t>desagrega las acciones estratégicas identificadas en el PEI en actividades</a:t>
            </a:r>
            <a:r>
              <a:rPr lang="es-PE" sz="1800" dirty="0" smtClean="0">
                <a:latin typeface="Candara" pitchFamily="34" charset="0"/>
              </a:rPr>
              <a:t> para un periodo determinado. Esta información contribuirá a la gestión de la entidad para el </a:t>
            </a:r>
            <a:r>
              <a:rPr lang="es-PE" sz="1800" b="1" dirty="0" smtClean="0">
                <a:latin typeface="Candara" pitchFamily="34" charset="0"/>
              </a:rPr>
              <a:t>logro de sus objetivos estratégicos</a:t>
            </a:r>
            <a:r>
              <a:rPr lang="es-PE" sz="1800" dirty="0" smtClean="0">
                <a:latin typeface="Candara" pitchFamily="34" charset="0"/>
              </a:rPr>
              <a:t>. Asimismo, las acciones estratégicas deben vincularse con el Sistema de Presupuesto Público a través de la </a:t>
            </a:r>
            <a:r>
              <a:rPr lang="es-PE" sz="1800" b="1" dirty="0" smtClean="0">
                <a:latin typeface="Candara" pitchFamily="34" charset="0"/>
              </a:rPr>
              <a:t>cadena programática.</a:t>
            </a:r>
          </a:p>
          <a:p>
            <a:pPr marL="0" indent="0" algn="r" fontAlgn="base">
              <a:buNone/>
            </a:pPr>
            <a:r>
              <a:rPr lang="es-PE" sz="1800" i="1" dirty="0" smtClean="0">
                <a:latin typeface="Candara" pitchFamily="34" charset="0"/>
              </a:rPr>
              <a:t>Directiva N° 001-2014-CEPLAN (Art.18)</a:t>
            </a:r>
            <a:endParaRPr lang="es-PE" sz="1400" i="1" dirty="0" smtClean="0">
              <a:latin typeface="Candara" pitchFamily="34" charset="0"/>
            </a:endParaRPr>
          </a:p>
          <a:p>
            <a:pPr marL="0" indent="0" algn="just" fontAlgn="base">
              <a:buNone/>
            </a:pPr>
            <a:endParaRPr lang="es-PE" sz="2000" b="1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785786" y="836712"/>
            <a:ext cx="793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tx1"/>
                </a:solidFill>
                <a:latin typeface="Candara" pitchFamily="34" charset="0"/>
              </a:rPr>
              <a:t>¿Qué es el </a:t>
            </a:r>
            <a:r>
              <a:rPr lang="es-PE" sz="3600" b="1" dirty="0" smtClean="0">
                <a:solidFill>
                  <a:schemeClr val="tx1"/>
                </a:solidFill>
                <a:latin typeface="Candara" pitchFamily="34" charset="0"/>
              </a:rPr>
              <a:t>Plan Operativo Institucional</a:t>
            </a:r>
            <a:r>
              <a:rPr lang="es-PE" sz="2800" b="1" dirty="0" smtClean="0">
                <a:solidFill>
                  <a:schemeClr val="tx1"/>
                </a:solidFill>
                <a:latin typeface="Candara" pitchFamily="34" charset="0"/>
              </a:rPr>
              <a:t>?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40868"/>
            <a:ext cx="77768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 b="1" dirty="0" smtClean="0">
                <a:solidFill>
                  <a:schemeClr val="tx1"/>
                </a:solidFill>
                <a:latin typeface="Calibri" pitchFamily="34" charset="0"/>
              </a:rPr>
              <a:t>Indicadores de desempeño</a:t>
            </a:r>
            <a:endParaRPr lang="es-PE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467544" y="2096852"/>
            <a:ext cx="2536986" cy="4392488"/>
          </a:xfrm>
          <a:prstGeom prst="rect">
            <a:avLst/>
          </a:prstGeom>
          <a:solidFill>
            <a:srgbClr val="FF5050">
              <a:alpha val="0"/>
            </a:srgbClr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Flecha derecha"/>
          <p:cNvSpPr/>
          <p:nvPr/>
        </p:nvSpPr>
        <p:spPr bwMode="auto">
          <a:xfrm>
            <a:off x="3131840" y="4113076"/>
            <a:ext cx="297554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Flecha derecha"/>
          <p:cNvSpPr/>
          <p:nvPr/>
        </p:nvSpPr>
        <p:spPr bwMode="auto">
          <a:xfrm>
            <a:off x="5681034" y="4113076"/>
            <a:ext cx="36004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7597" y="5229200"/>
            <a:ext cx="3028579" cy="31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3.bp.blogspot.com/-gQ_UHdOcC6U/TdRqmuZ0_zI/AAAAAAAAAAU/mOArhyutHLI/s640/Eficiencia%252By%252Beficac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0" name="Picture 6" descr="http://image.slidesharecdn.com/sesion03-habilidadesgerenciales-100311222130-phpapp01/95/sesion-03-habilidades-gerenciales-5-728.jpg?cb=1268367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17924" cy="6858000"/>
          </a:xfrm>
          <a:prstGeom prst="rect">
            <a:avLst/>
          </a:prstGeom>
          <a:noFill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115616" y="5301208"/>
          <a:ext cx="7056784" cy="1158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s-PE" sz="1400" b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No alcanza</a:t>
                      </a:r>
                      <a:r>
                        <a:rPr lang="es-PE" sz="1400" b="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las </a:t>
                      </a:r>
                      <a:r>
                        <a:rPr lang="es-PE" sz="1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metas</a:t>
                      </a:r>
                      <a:r>
                        <a:rPr lang="es-PE" sz="1400" b="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y para colmo </a:t>
                      </a:r>
                      <a:r>
                        <a:rPr lang="es-PE" sz="1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desperdicia</a:t>
                      </a:r>
                      <a:r>
                        <a:rPr lang="es-PE" sz="1400" b="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los recursos de su organización.</a:t>
                      </a:r>
                      <a:endParaRPr lang="es-PE" sz="1400" b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Administra </a:t>
                      </a:r>
                      <a:r>
                        <a:rPr lang="es-PE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muy bien los recursos </a:t>
                      </a:r>
                      <a:r>
                        <a:rPr lang="es-PE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pero</a:t>
                      </a:r>
                      <a:r>
                        <a:rPr lang="es-PE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no alcanza las metas establecidas por su organización.</a:t>
                      </a:r>
                      <a:endParaRPr lang="es-PE" sz="1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Alcanza las metas pero hace </a:t>
                      </a:r>
                      <a:r>
                        <a:rPr lang="es-PE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uso indiscriminado</a:t>
                      </a:r>
                      <a:r>
                        <a:rPr lang="es-PE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PE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 los recursos de su organización.</a:t>
                      </a:r>
                      <a:endParaRPr lang="es-PE" sz="1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Alcanza las metas </a:t>
                      </a:r>
                      <a:r>
                        <a:rPr lang="es-PE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 su organización</a:t>
                      </a:r>
                      <a:r>
                        <a:rPr lang="es-PE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y a la vez </a:t>
                      </a:r>
                      <a:r>
                        <a:rPr lang="es-PE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economiza recursos </a:t>
                      </a:r>
                      <a:r>
                        <a:rPr lang="es-PE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 los hace rendir mucho más</a:t>
                      </a:r>
                      <a:endParaRPr lang="es-PE" sz="1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 bwMode="auto">
          <a:xfrm>
            <a:off x="4427984" y="3068960"/>
            <a:ext cx="648072" cy="72008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11 Conector recto"/>
          <p:cNvCxnSpPr>
            <a:stCxn id="10" idx="0"/>
            <a:endCxn id="10" idx="2"/>
          </p:cNvCxnSpPr>
          <p:nvPr/>
        </p:nvCxnSpPr>
        <p:spPr bwMode="auto">
          <a:xfrm>
            <a:off x="4752020" y="3068960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025320"/>
            <a:ext cx="4143404" cy="45720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600" dirty="0" smtClean="0"/>
              <a:t>	</a:t>
            </a:r>
            <a:r>
              <a:rPr lang="es-ES" sz="1500" dirty="0" smtClean="0">
                <a:latin typeface="Candara" pitchFamily="34" charset="0"/>
              </a:rPr>
              <a:t>Tomando como principal referencia a los Programas Presupuestales (PP), se ha asignado a cada unidad orgánica un </a:t>
            </a:r>
            <a:r>
              <a:rPr lang="es-ES" sz="1500" b="1" u="sng" dirty="0" smtClean="0">
                <a:latin typeface="Candara" pitchFamily="34" charset="0"/>
              </a:rPr>
              <a:t>producto</a:t>
            </a:r>
            <a:r>
              <a:rPr lang="es-ES" sz="1500" dirty="0" smtClean="0">
                <a:latin typeface="Candara" pitchFamily="34" charset="0"/>
              </a:rPr>
              <a:t>, que </a:t>
            </a:r>
            <a:r>
              <a:rPr lang="es-ES" sz="1500" b="1" dirty="0" smtClean="0">
                <a:latin typeface="Candara" pitchFamily="34" charset="0"/>
              </a:rPr>
              <a:t>son los bienes y/o servicios que entregan cada unidad orgánica a los usuarios (internos y externos) para lograr el resultado específico. 	</a:t>
            </a:r>
          </a:p>
          <a:p>
            <a:pPr marL="0" indent="0" algn="just">
              <a:buNone/>
            </a:pPr>
            <a:r>
              <a:rPr lang="es-ES" sz="1500" dirty="0" smtClean="0">
                <a:latin typeface="Candara" pitchFamily="34" charset="0"/>
              </a:rPr>
              <a:t>	Los productos se pueden lograr o completar mediante la realización de un conjunto articulado de actividades, en el tiempo y magnitud prevista en el Plan Operativo Institucional; es necesario considerar que </a:t>
            </a:r>
            <a:r>
              <a:rPr lang="es-ES" sz="1500" b="1" u="sng" dirty="0" smtClean="0">
                <a:latin typeface="Candara" pitchFamily="34" charset="0"/>
              </a:rPr>
              <a:t>su cálculo es de carácter diferenciado por cada unidad orgánica</a:t>
            </a:r>
            <a:r>
              <a:rPr lang="es-ES" sz="1500" dirty="0" smtClean="0">
                <a:latin typeface="Candara" pitchFamily="34" charset="0"/>
              </a:rPr>
              <a:t>, considerando las funciones que posee cada una de éstas. </a:t>
            </a:r>
          </a:p>
          <a:p>
            <a:pPr marL="0" indent="0" algn="just">
              <a:buNone/>
            </a:pPr>
            <a:endParaRPr lang="es-PE" sz="1500" dirty="0" smtClean="0">
              <a:latin typeface="Candara" pitchFamily="34" charset="0"/>
            </a:endParaRPr>
          </a:p>
          <a:p>
            <a:pPr algn="r">
              <a:buNone/>
            </a:pPr>
            <a:r>
              <a:rPr lang="es-ES" sz="1600" i="1" dirty="0" smtClean="0">
                <a:latin typeface="Candara" pitchFamily="34" charset="0"/>
              </a:rPr>
              <a:t>Fuente: Directiva Nº 003 - 2014 - GPP/MPH</a:t>
            </a:r>
            <a:endParaRPr lang="es-PE" sz="1600" i="1" dirty="0" smtClean="0">
              <a:latin typeface="Candar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28794" y="785794"/>
            <a:ext cx="5386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 smtClean="0">
                <a:latin typeface="Candara" pitchFamily="34" charset="0"/>
              </a:rPr>
              <a:t>¿Qué son los PRODUCTOS?</a:t>
            </a:r>
            <a:endParaRPr lang="es-ES" sz="3600" b="1" dirty="0">
              <a:latin typeface="Candara" pitchFamily="34" charset="0"/>
            </a:endParaRPr>
          </a:p>
        </p:txBody>
      </p:sp>
      <p:pic>
        <p:nvPicPr>
          <p:cNvPr id="33794" name="Picture 2" descr="http://www.accionrse.cl/imagenes/noticias/business_s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64904"/>
            <a:ext cx="407022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LAN OPERATIVO INSTITUCIONAL&amp;quot;&quot;/&gt;&lt;property id=&quot;20307&quot; value=&quot;256&quot;/&gt;&lt;/object&gt;&lt;object type=&quot;3&quot; unique_id=&quot;10005&quot;&gt;&lt;property id=&quot;20148&quot; value=&quot;5&quot;/&gt;&lt;property id=&quot;20300&quot; value=&quot;Diapositiva 2&quot;/&gt;&lt;property id=&quot;20307&quot; value=&quot;289&quot;/&gt;&lt;/object&gt;&lt;object type=&quot;3&quot; unique_id=&quot;10006&quot;&gt;&lt;property id=&quot;20148&quot; value=&quot;5&quot;/&gt;&lt;property id=&quot;20300&quot; value=&quot;Diapositiva 3&quot;/&gt;&lt;property id=&quot;20307&quot; value=&quot;301&quot;/&gt;&lt;/object&gt;&lt;object type=&quot;3&quot; unique_id=&quot;10007&quot;&gt;&lt;property id=&quot;20148&quot; value=&quot;5&quot;/&gt;&lt;property id=&quot;20300&quot; value=&quot;Diapositiva 4 - &amp;quot;Articulación del planeamiento estratégico con el presupuesto&amp;quot;&quot;/&gt;&lt;property id=&quot;20307&quot; value=&quot;273&quot;/&gt;&lt;/object&gt;&lt;object type=&quot;3&quot; unique_id=&quot;10008&quot;&gt;&lt;property id=&quot;20148&quot; value=&quot;5&quot;/&gt;&lt;property id=&quot;20300&quot; value=&quot;Diapositiva 5&quot;/&gt;&lt;property id=&quot;20307&quot; value=&quot;275&quot;/&gt;&lt;/object&gt;&lt;object type=&quot;3&quot; unique_id=&quot;10009&quot;&gt;&lt;property id=&quot;20148&quot; value=&quot;5&quot;/&gt;&lt;property id=&quot;20300&quot; value=&quot;Diapositiva 6&quot;/&gt;&lt;property id=&quot;20307&quot; value=&quot;274&quot;/&gt;&lt;/object&gt;&lt;object type=&quot;3&quot; unique_id=&quot;10010&quot;&gt;&lt;property id=&quot;20148&quot; value=&quot;5&quot;/&gt;&lt;property id=&quot;20300&quot; value=&quot;Diapositiva 7 - &amp;quot;Indicadores de desempeño&amp;quot;&quot;/&gt;&lt;property id=&quot;20307&quot; value=&quot;303&quot;/&gt;&lt;/object&gt;&lt;object type=&quot;3&quot; unique_id=&quot;10011&quot;&gt;&lt;property id=&quot;20148&quot; value=&quot;5&quot;/&gt;&lt;property id=&quot;20300&quot; value=&quot;Diapositiva 8&quot;/&gt;&lt;property id=&quot;20307&quot; value=&quot;302&quot;/&gt;&lt;/object&gt;&lt;object type=&quot;3&quot; unique_id=&quot;10012&quot;&gt;&lt;property id=&quot;20148&quot; value=&quot;5&quot;/&gt;&lt;property id=&quot;20300&quot; value=&quot;Diapositiva 9&quot;/&gt;&lt;property id=&quot;20307&quot; value=&quot;276&quot;/&gt;&lt;/object&gt;&lt;object type=&quot;3&quot; unique_id=&quot;10013&quot;&gt;&lt;property id=&quot;20148&quot; value=&quot;5&quot;/&gt;&lt;property id=&quot;20300&quot; value=&quot;Diapositiva 10&quot;/&gt;&lt;property id=&quot;20307&quot; value=&quot;263&quot;/&gt;&lt;/object&gt;&lt;object type=&quot;3&quot; unique_id=&quot;10014&quot;&gt;&lt;property id=&quot;20148&quot; value=&quot;5&quot;/&gt;&lt;property id=&quot;20300&quot; value=&quot;Diapositiva 11&quot;/&gt;&lt;property id=&quot;20307&quot; value=&quot;298&quot;/&gt;&lt;/object&gt;&lt;object type=&quot;3&quot; unique_id=&quot;10015&quot;&gt;&lt;property id=&quot;20148&quot; value=&quot;5&quot;/&gt;&lt;property id=&quot;20300&quot; value=&quot;Diapositiva 12&quot;/&gt;&lt;property id=&quot;20307&quot; value=&quot;264&quot;/&gt;&lt;/object&gt;&lt;object type=&quot;3&quot; unique_id=&quot;10016&quot;&gt;&lt;property id=&quot;20148&quot; value=&quot;5&quot;/&gt;&lt;property id=&quot;20300&quot; value=&quot;Diapositiva 13&quot;/&gt;&lt;property id=&quot;20307&quot; value=&quot;265&quot;/&gt;&lt;/object&gt;&lt;object type=&quot;3&quot; unique_id=&quot;10017&quot;&gt;&lt;property id=&quot;20148&quot; value=&quot;5&quot;/&gt;&lt;property id=&quot;20300&quot; value=&quot;Diapositiva 14&quot;/&gt;&lt;property id=&quot;20307&quot; value=&quot;266&quot;/&gt;&lt;/object&gt;&lt;object type=&quot;3&quot; unique_id=&quot;10018&quot;&gt;&lt;property id=&quot;20148&quot; value=&quot;5&quot;/&gt;&lt;property id=&quot;20300&quot; value=&quot;Diapositiva 15&quot;/&gt;&lt;property id=&quot;20307&quot; value=&quot;267&quot;/&gt;&lt;/object&gt;&lt;object type=&quot;3&quot; unique_id=&quot;10019&quot;&gt;&lt;property id=&quot;20148&quot; value=&quot;5&quot;/&gt;&lt;property id=&quot;20300&quot; value=&quot;Diapositiva 16&quot;/&gt;&lt;property id=&quot;20307&quot; value=&quot;268&quot;/&gt;&lt;/object&gt;&lt;object type=&quot;3&quot; unique_id=&quot;10020&quot;&gt;&lt;property id=&quot;20148&quot; value=&quot;5&quot;/&gt;&lt;property id=&quot;20300&quot; value=&quot;Diapositiva 17&quot;/&gt;&lt;property id=&quot;20307&quot; value=&quot;269&quot;/&gt;&lt;/object&gt;&lt;object type=&quot;3&quot; unique_id=&quot;10021&quot;&gt;&lt;property id=&quot;20148&quot; value=&quot;5&quot;/&gt;&lt;property id=&quot;20300&quot; value=&quot;Diapositiva 18&quot;/&gt;&lt;property id=&quot;20307&quot; value=&quot;270&quot;/&gt;&lt;/object&gt;&lt;object type=&quot;3&quot; unique_id=&quot;10022&quot;&gt;&lt;property id=&quot;20148&quot; value=&quot;5&quot;/&gt;&lt;property id=&quot;20300&quot; value=&quot;Diapositiva 19&quot;/&gt;&lt;property id=&quot;20307&quot; value=&quot;271&quot;/&gt;&lt;/object&gt;&lt;object type=&quot;3&quot; unique_id=&quot;10023&quot;&gt;&lt;property id=&quot;20148&quot; value=&quot;5&quot;/&gt;&lt;property id=&quot;20300&quot; value=&quot;Diapositiva 20&quot;/&gt;&lt;property id=&quot;20307&quot; value=&quot;272&quot;/&gt;&lt;/object&gt;&lt;object type=&quot;3&quot; unique_id=&quot;10024&quot;&gt;&lt;property id=&quot;20148&quot; value=&quot;5&quot;/&gt;&lt;property id=&quot;20300&quot; value=&quot;Diapositiva 21&quot;/&gt;&lt;property id=&quot;20307&quot; value=&quot;299&quot;/&gt;&lt;/object&gt;&lt;object type=&quot;3&quot; unique_id=&quot;10025&quot;&gt;&lt;property id=&quot;20148&quot; value=&quot;5&quot;/&gt;&lt;property id=&quot;20300&quot; value=&quot;Diapositiva 22&quot;/&gt;&lt;property id=&quot;20307&quot; value=&quot;305&quot;/&gt;&lt;/object&gt;&lt;object type=&quot;3&quot; unique_id=&quot;10026&quot;&gt;&lt;property id=&quot;20148&quot; value=&quot;5&quot;/&gt;&lt;property id=&quot;20300&quot; value=&quot;Diapositiva 23&quot;/&gt;&lt;property id=&quot;20307&quot; value=&quot;300&quot;/&gt;&lt;/object&gt;&lt;object type=&quot;3&quot; unique_id=&quot;10027&quot;&gt;&lt;property id=&quot;20148&quot; value=&quot;5&quot;/&gt;&lt;property id=&quot;20300&quot; value=&quot;Diapositiva 24 - &amp;quot;FORMATOS PARA EVALUACION&amp;quot;&quot;/&gt;&lt;property id=&quot;20307&quot; value=&quot;280&quot;/&gt;&lt;/object&gt;&lt;object type=&quot;3&quot; unique_id=&quot;10028&quot;&gt;&lt;property id=&quot;20148&quot; value=&quot;5&quot;/&gt;&lt;property id=&quot;20300&quot; value=&quot;Diapositiva 25 - &amp;quot;Formato para evaluación trimestral complementario a reportes BSC&amp;quot;&quot;/&gt;&lt;property id=&quot;20307&quot; value=&quot;285&quot;/&gt;&lt;/object&gt;&lt;object type=&quot;3&quot; unique_id=&quot;10029&quot;&gt;&lt;property id=&quot;20148&quot; value=&quot;5&quot;/&gt;&lt;property id=&quot;20300&quot; value=&quot;Diapositiva 26 - &amp;quot;Formato para evaluación semestral&amp;quot;&quot;/&gt;&lt;property id=&quot;20307&quot; value=&quot;284&quot;/&gt;&lt;/object&gt;&lt;object type=&quot;3&quot; unique_id=&quot;10030&quot;&gt;&lt;property id=&quot;20148&quot; value=&quot;5&quot;/&gt;&lt;property id=&quot;20300&quot; value=&quot;Diapositiva 27 - &amp;quot;Uso del aplicativo &amp;#x0D;&amp;#x0A;balanced scorecard&amp;quot;&quot;/&gt;&lt;property id=&quot;20307&quot; value=&quot;291&quot;/&gt;&lt;/object&gt;&lt;object type=&quot;3&quot; unique_id=&quot;10031&quot;&gt;&lt;property id=&quot;20148&quot; value=&quot;5&quot;/&gt;&lt;property id=&quot;20300&quot; value=&quot;Diapositiva 28&quot;/&gt;&lt;property id=&quot;20307&quot; value=&quot;293&quot;/&gt;&lt;/object&gt;&lt;object type=&quot;3&quot; unique_id=&quot;10032&quot;&gt;&lt;property id=&quot;20148&quot; value=&quot;5&quot;/&gt;&lt;property id=&quot;20300&quot; value=&quot;Diapositiva 29&quot;/&gt;&lt;property id=&quot;20307&quot; value=&quot;294&quot;/&gt;&lt;/object&gt;&lt;object type=&quot;3&quot; unique_id=&quot;10033&quot;&gt;&lt;property id=&quot;20148&quot; value=&quot;5&quot;/&gt;&lt;property id=&quot;20300&quot; value=&quot;Diapositiva 30&quot;/&gt;&lt;property id=&quot;20307&quot; value=&quot;295&quot;/&gt;&lt;/object&gt;&lt;object type=&quot;3&quot; unique_id=&quot;10034&quot;&gt;&lt;property id=&quot;20148&quot; value=&quot;5&quot;/&gt;&lt;property id=&quot;20300&quot; value=&quot;Diapositiva 31&quot;/&gt;&lt;property id=&quot;20307&quot; value=&quot;290&quot;/&gt;&lt;/object&gt;&lt;object type=&quot;3&quot; unique_id=&quot;10035&quot;&gt;&lt;property id=&quot;20148&quot; value=&quot;5&quot;/&gt;&lt;property id=&quot;20300&quot; value=&quot;Diapositiva 32&quot;/&gt;&lt;property id=&quot;20307&quot; value=&quot;287&quot;/&gt;&lt;/object&gt;&lt;object type=&quot;3&quot; unique_id=&quot;10036&quot;&gt;&lt;property id=&quot;20148&quot; value=&quot;5&quot;/&gt;&lt;property id=&quot;20300&quot; value=&quot;Diapositiva 33&quot;/&gt;&lt;property id=&quot;20307&quot; value=&quot;304&quot;/&gt;&lt;/object&gt;&lt;object type=&quot;3&quot; unique_id=&quot;10037&quot;&gt;&lt;property id=&quot;20148&quot; value=&quot;5&quot;/&gt;&lt;property id=&quot;20300&quot; value=&quot;Diapositiva 34&quot;/&gt;&lt;property id=&quot;20307&quot; value=&quot;261&quot;/&gt;&lt;/object&gt;&lt;object type=&quot;3&quot; unique_id=&quot;10038&quot;&gt;&lt;property id=&quot;20148&quot; value=&quot;5&quot;/&gt;&lt;property id=&quot;20300&quot; value=&quot;Diapositiva 35 - &amp;quot;Optimizar el uso de recursos &amp;#x0D;&amp;#x0A;para la obtención de resultados&amp;quot;&quot;/&gt;&lt;property id=&quot;20307&quot; value=&quot;257&quot;/&gt;&lt;/object&gt;&lt;object type=&quot;3&quot; unique_id=&quot;10039&quot;&gt;&lt;property id=&quot;20148&quot; value=&quot;5&quot;/&gt;&lt;property id=&quot;20300&quot; value=&quot;Diapositiva 36 - &amp;quot;Es necesaria la gestión estratégica de los indicadores&amp;quot;&quot;/&gt;&lt;property id=&quot;20307&quot; value=&quot;258&quot;/&gt;&lt;/object&gt;&lt;object type=&quot;3&quot; unique_id=&quot;10040&quot;&gt;&lt;property id=&quot;20148&quot; value=&quot;5&quot;/&gt;&lt;property id=&quot;20300&quot; value=&quot;Diapositiva 37 - &amp;quot;Los insumos generados por los procesos de seguimiento y evaluación, sirven para mostrar resultados ya sean é&quot;/&gt;&lt;property id=&quot;20307&quot; value=&quot;262&quot;/&gt;&lt;/object&gt;&lt;object type=&quot;3&quot; unique_id=&quot;10041&quot;&gt;&lt;property id=&quot;20148&quot; value=&quot;5&quot;/&gt;&lt;property id=&quot;20300&quot; value=&quot;Diapositiva 38 - &amp;quot;Cuantos menos indicadores &amp;#x0D;&amp;#x0A;tengamos es mejor&amp;quot;&quot;/&gt;&lt;property id=&quot;20307&quot; value=&quot;259&quot;/&gt;&lt;/object&gt;&lt;object type=&quot;3&quot; unique_id=&quot;10042&quot;&gt;&lt;property id=&quot;20148&quot; value=&quot;5&quot;/&gt;&lt;property id=&quot;20300&quot; value=&quot;Diapositiva 39 - &amp;quot;Gracias por su atención…&amp;quot;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lantilla de diseño de verificadores">
  <a:themeElements>
    <a:clrScheme name="Default Design 2">
      <a:dk1>
        <a:srgbClr val="000000"/>
      </a:dk1>
      <a:lt1>
        <a:srgbClr val="83C1C0"/>
      </a:lt1>
      <a:dk2>
        <a:srgbClr val="FFFFFF"/>
      </a:dk2>
      <a:lt2>
        <a:srgbClr val="009999"/>
      </a:lt2>
      <a:accent1>
        <a:srgbClr val="C0C0C0"/>
      </a:accent1>
      <a:accent2>
        <a:srgbClr val="00EEE8"/>
      </a:accent2>
      <a:accent3>
        <a:srgbClr val="C1DDDC"/>
      </a:accent3>
      <a:accent4>
        <a:srgbClr val="000000"/>
      </a:accent4>
      <a:accent5>
        <a:srgbClr val="DCDCDC"/>
      </a:accent5>
      <a:accent6>
        <a:srgbClr val="00D8D2"/>
      </a:accent6>
      <a:hlink>
        <a:srgbClr val="FFFFFF"/>
      </a:hlink>
      <a:folHlink>
        <a:srgbClr val="CFD1E7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478F8D"/>
        </a:lt1>
        <a:dk2>
          <a:srgbClr val="FFFFFF"/>
        </a:dk2>
        <a:lt2>
          <a:srgbClr val="276169"/>
        </a:lt2>
        <a:accent1>
          <a:srgbClr val="808080"/>
        </a:accent1>
        <a:accent2>
          <a:srgbClr val="33CCCC"/>
        </a:accent2>
        <a:accent3>
          <a:srgbClr val="B1C6C5"/>
        </a:accent3>
        <a:accent4>
          <a:srgbClr val="000000"/>
        </a:accent4>
        <a:accent5>
          <a:srgbClr val="C0C0C0"/>
        </a:accent5>
        <a:accent6>
          <a:srgbClr val="2DB9B9"/>
        </a:accent6>
        <a:hlink>
          <a:srgbClr val="5A889A"/>
        </a:hlink>
        <a:folHlink>
          <a:srgbClr val="8FB4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3C1C0"/>
        </a:lt1>
        <a:dk2>
          <a:srgbClr val="FFFFFF"/>
        </a:dk2>
        <a:lt2>
          <a:srgbClr val="009999"/>
        </a:lt2>
        <a:accent1>
          <a:srgbClr val="C0C0C0"/>
        </a:accent1>
        <a:accent2>
          <a:srgbClr val="00EEE8"/>
        </a:accent2>
        <a:accent3>
          <a:srgbClr val="C1DDDC"/>
        </a:accent3>
        <a:accent4>
          <a:srgbClr val="000000"/>
        </a:accent4>
        <a:accent5>
          <a:srgbClr val="DCDCDC"/>
        </a:accent5>
        <a:accent6>
          <a:srgbClr val="00D8D2"/>
        </a:accent6>
        <a:hlink>
          <a:srgbClr val="FFFFFF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5F5F5F"/>
        </a:dk2>
        <a:lt2>
          <a:srgbClr val="47979D"/>
        </a:lt2>
        <a:accent1>
          <a:srgbClr val="DDDDDD"/>
        </a:accent1>
        <a:accent2>
          <a:srgbClr val="9DCDC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EBABA"/>
        </a:accent6>
        <a:hlink>
          <a:srgbClr val="CCFFFF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486B8E"/>
        </a:lt1>
        <a:dk2>
          <a:srgbClr val="FFFFFF"/>
        </a:dk2>
        <a:lt2>
          <a:srgbClr val="274369"/>
        </a:lt2>
        <a:accent1>
          <a:srgbClr val="B1BBCF"/>
        </a:accent1>
        <a:accent2>
          <a:srgbClr val="A7C5F1"/>
        </a:accent2>
        <a:accent3>
          <a:srgbClr val="B1BAC6"/>
        </a:accent3>
        <a:accent4>
          <a:srgbClr val="000000"/>
        </a:accent4>
        <a:accent5>
          <a:srgbClr val="D5DAE4"/>
        </a:accent5>
        <a:accent6>
          <a:srgbClr val="97B2DA"/>
        </a:accent6>
        <a:hlink>
          <a:srgbClr val="6A91CA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8AA7C4"/>
        </a:lt1>
        <a:dk2>
          <a:srgbClr val="FFFFFF"/>
        </a:dk2>
        <a:lt2>
          <a:srgbClr val="3F6CA9"/>
        </a:lt2>
        <a:accent1>
          <a:srgbClr val="B1BBCF"/>
        </a:accent1>
        <a:accent2>
          <a:srgbClr val="85BEF7"/>
        </a:accent2>
        <a:accent3>
          <a:srgbClr val="C4D0DE"/>
        </a:accent3>
        <a:accent4>
          <a:srgbClr val="000000"/>
        </a:accent4>
        <a:accent5>
          <a:srgbClr val="D5DAE4"/>
        </a:accent5>
        <a:accent6>
          <a:srgbClr val="78ACE0"/>
        </a:accent6>
        <a:hlink>
          <a:srgbClr val="7A8FBA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8BA3C7"/>
        </a:dk2>
        <a:lt2>
          <a:srgbClr val="3F6CA9"/>
        </a:lt2>
        <a:accent1>
          <a:srgbClr val="C6CDDC"/>
        </a:accent1>
        <a:accent2>
          <a:srgbClr val="85BEF7"/>
        </a:accent2>
        <a:accent3>
          <a:srgbClr val="FFFFFF"/>
        </a:accent3>
        <a:accent4>
          <a:srgbClr val="000000"/>
        </a:accent4>
        <a:accent5>
          <a:srgbClr val="DFE3EB"/>
        </a:accent5>
        <a:accent6>
          <a:srgbClr val="78ACE0"/>
        </a:accent6>
        <a:hlink>
          <a:srgbClr val="A0AFCE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967068"/>
        </a:lt1>
        <a:dk2>
          <a:srgbClr val="FFFFFF"/>
        </a:dk2>
        <a:lt2>
          <a:srgbClr val="6C4F4A"/>
        </a:lt2>
        <a:accent1>
          <a:srgbClr val="C6BEBA"/>
        </a:accent1>
        <a:accent2>
          <a:srgbClr val="C8A980"/>
        </a:accent2>
        <a:accent3>
          <a:srgbClr val="C9BBB9"/>
        </a:accent3>
        <a:accent4>
          <a:srgbClr val="000000"/>
        </a:accent4>
        <a:accent5>
          <a:srgbClr val="DFDBD9"/>
        </a:accent5>
        <a:accent6>
          <a:srgbClr val="B59973"/>
        </a:accent6>
        <a:hlink>
          <a:srgbClr val="C68B6E"/>
        </a:hlink>
        <a:folHlink>
          <a:srgbClr val="E393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C6B0AC"/>
        </a:lt1>
        <a:dk2>
          <a:srgbClr val="FFFFFF"/>
        </a:dk2>
        <a:lt2>
          <a:srgbClr val="8A645E"/>
        </a:lt2>
        <a:accent1>
          <a:srgbClr val="C6BEBA"/>
        </a:accent1>
        <a:accent2>
          <a:srgbClr val="AC936A"/>
        </a:accent2>
        <a:accent3>
          <a:srgbClr val="DFD4D2"/>
        </a:accent3>
        <a:accent4>
          <a:srgbClr val="000000"/>
        </a:accent4>
        <a:accent5>
          <a:srgbClr val="DFDBD9"/>
        </a:accent5>
        <a:accent6>
          <a:srgbClr val="9B855F"/>
        </a:accent6>
        <a:hlink>
          <a:srgbClr val="E48982"/>
        </a:hlink>
        <a:folHlink>
          <a:srgbClr val="CAB5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948682"/>
        </a:dk2>
        <a:lt2>
          <a:srgbClr val="8A645E"/>
        </a:lt2>
        <a:accent1>
          <a:srgbClr val="C6BEBA"/>
        </a:accent1>
        <a:accent2>
          <a:srgbClr val="BEAA8A"/>
        </a:accent2>
        <a:accent3>
          <a:srgbClr val="FFFFFF"/>
        </a:accent3>
        <a:accent4>
          <a:srgbClr val="000000"/>
        </a:accent4>
        <a:accent5>
          <a:srgbClr val="DFDBD9"/>
        </a:accent5>
        <a:accent6>
          <a:srgbClr val="AC9A7D"/>
        </a:accent6>
        <a:hlink>
          <a:srgbClr val="D7B6B1"/>
        </a:hlink>
        <a:folHlink>
          <a:srgbClr val="C7CA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S101881352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8D8D8"/>
      </a:accent6>
      <a:hlink>
        <a:srgbClr val="3185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de verificadores</Template>
  <TotalTime>1556</TotalTime>
  <Words>3467</Words>
  <Application>Microsoft Office PowerPoint</Application>
  <PresentationFormat>Presentación en pantalla (4:3)</PresentationFormat>
  <Paragraphs>1416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Plantilla de diseño de verificadores</vt:lpstr>
      <vt:lpstr>TS101881352</vt:lpstr>
      <vt:lpstr>PLAN OPERATIVO INSTITUCIONAL</vt:lpstr>
      <vt:lpstr>Presentación de PowerPoint</vt:lpstr>
      <vt:lpstr>Presentación de PowerPoint</vt:lpstr>
      <vt:lpstr>Articulación del planeamiento estratégico con el presupuesto</vt:lpstr>
      <vt:lpstr>Presentación de PowerPoint</vt:lpstr>
      <vt:lpstr>Presentación de PowerPoint</vt:lpstr>
      <vt:lpstr>Indicadores de desempeño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FORMATOS PARA EVALUACION</vt:lpstr>
      <vt:lpstr>Formato para evaluación trimestral complementario a reportes BSC</vt:lpstr>
      <vt:lpstr>Formato para evaluación semestral</vt:lpstr>
      <vt:lpstr>Uso del aplicativo  balanced scorecard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Optimizar el uso de recursos  para la obtención de resultados</vt:lpstr>
      <vt:lpstr>Es necesaria la gestión estratégica de los indicadores</vt:lpstr>
      <vt:lpstr>Los insumos generados por los procesos de seguimiento y evaluación, sirven para mostrar resultados ya sean éstos  positivos o negativos.</vt:lpstr>
      <vt:lpstr>Cuantos menos indicadores  tengamos es mejor</vt:lpstr>
      <vt:lpstr>Gracias por su atención…</vt:lpstr>
    </vt:vector>
  </TitlesOfParts>
  <Manager/>
  <Company>Empresarial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OPERATIVO  INSTITUCIONAL 2015</dc:title>
  <dc:subject/>
  <dc:creator>Usuario</dc:creator>
  <cp:keywords/>
  <dc:description/>
  <cp:lastModifiedBy>Angela karol Hinostroza Morales</cp:lastModifiedBy>
  <cp:revision>141</cp:revision>
  <dcterms:created xsi:type="dcterms:W3CDTF">2015-04-03T15:53:19Z</dcterms:created>
  <dcterms:modified xsi:type="dcterms:W3CDTF">2015-04-09T20:33:36Z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TC010689973082</vt:lpwstr>
  </property>
</Properties>
</file>